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79" r:id="rId5"/>
    <p:sldId id="286" r:id="rId6"/>
    <p:sldId id="348" r:id="rId7"/>
    <p:sldId id="349" r:id="rId8"/>
    <p:sldId id="350" r:id="rId9"/>
    <p:sldId id="326" r:id="rId10"/>
    <p:sldId id="351" r:id="rId11"/>
    <p:sldId id="327" r:id="rId12"/>
    <p:sldId id="352" r:id="rId13"/>
    <p:sldId id="368" r:id="rId14"/>
    <p:sldId id="369" r:id="rId15"/>
    <p:sldId id="374" r:id="rId16"/>
    <p:sldId id="370" r:id="rId17"/>
    <p:sldId id="372" r:id="rId18"/>
    <p:sldId id="371" r:id="rId19"/>
    <p:sldId id="353" r:id="rId20"/>
    <p:sldId id="355" r:id="rId21"/>
    <p:sldId id="356" r:id="rId22"/>
    <p:sldId id="357" r:id="rId23"/>
    <p:sldId id="358" r:id="rId24"/>
    <p:sldId id="361" r:id="rId25"/>
    <p:sldId id="360" r:id="rId26"/>
    <p:sldId id="362" r:id="rId27"/>
    <p:sldId id="375" r:id="rId28"/>
    <p:sldId id="363" r:id="rId29"/>
    <p:sldId id="364" r:id="rId30"/>
    <p:sldId id="365" r:id="rId31"/>
    <p:sldId id="366" r:id="rId32"/>
    <p:sldId id="367" r:id="rId33"/>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348"/>
            <p14:sldId id="349"/>
            <p14:sldId id="350"/>
            <p14:sldId id="326"/>
            <p14:sldId id="351"/>
            <p14:sldId id="327"/>
            <p14:sldId id="352"/>
            <p14:sldId id="368"/>
            <p14:sldId id="369"/>
            <p14:sldId id="374"/>
            <p14:sldId id="370"/>
            <p14:sldId id="372"/>
            <p14:sldId id="371"/>
            <p14:sldId id="353"/>
            <p14:sldId id="355"/>
            <p14:sldId id="356"/>
            <p14:sldId id="357"/>
            <p14:sldId id="358"/>
            <p14:sldId id="361"/>
            <p14:sldId id="360"/>
            <p14:sldId id="362"/>
            <p14:sldId id="375"/>
            <p14:sldId id="363"/>
            <p14:sldId id="364"/>
            <p14:sldId id="365"/>
            <p14:sldId id="366"/>
            <p14:sldId id="367"/>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58BC7C"/>
    <a:srgbClr val="9FD9B4"/>
    <a:srgbClr val="00ADC6"/>
    <a:srgbClr val="F83E3E"/>
    <a:srgbClr val="00CBE6"/>
    <a:srgbClr val="914146"/>
    <a:srgbClr val="D9C897"/>
    <a:srgbClr val="E6E689"/>
    <a:srgbClr val="BC9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535" autoAdjust="0"/>
  </p:normalViewPr>
  <p:slideViewPr>
    <p:cSldViewPr snapToGrid="0">
      <p:cViewPr>
        <p:scale>
          <a:sx n="125" d="100"/>
          <a:sy n="125" d="100"/>
        </p:scale>
        <p:origin x="182" y="-494"/>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8</a:t>
            </a:fld>
            <a:endParaRPr lang="fr-FR"/>
          </a:p>
        </p:txBody>
      </p:sp>
    </p:spTree>
    <p:extLst>
      <p:ext uri="{BB962C8B-B14F-4D97-AF65-F5344CB8AC3E}">
        <p14:creationId xmlns:p14="http://schemas.microsoft.com/office/powerpoint/2010/main" val="33485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9</a:t>
            </a:fld>
            <a:endParaRPr lang="fr-FR"/>
          </a:p>
        </p:txBody>
      </p:sp>
    </p:spTree>
    <p:extLst>
      <p:ext uri="{BB962C8B-B14F-4D97-AF65-F5344CB8AC3E}">
        <p14:creationId xmlns:p14="http://schemas.microsoft.com/office/powerpoint/2010/main" val="1855912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10</a:t>
            </a:fld>
            <a:endParaRPr lang="fr-FR"/>
          </a:p>
        </p:txBody>
      </p:sp>
    </p:spTree>
    <p:extLst>
      <p:ext uri="{BB962C8B-B14F-4D97-AF65-F5344CB8AC3E}">
        <p14:creationId xmlns:p14="http://schemas.microsoft.com/office/powerpoint/2010/main" val="266147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11</a:t>
            </a:fld>
            <a:endParaRPr lang="fr-FR"/>
          </a:p>
        </p:txBody>
      </p:sp>
    </p:spTree>
    <p:extLst>
      <p:ext uri="{BB962C8B-B14F-4D97-AF65-F5344CB8AC3E}">
        <p14:creationId xmlns:p14="http://schemas.microsoft.com/office/powerpoint/2010/main" val="14533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13</a:t>
            </a:fld>
            <a:endParaRPr lang="fr-FR"/>
          </a:p>
        </p:txBody>
      </p:sp>
    </p:spTree>
    <p:extLst>
      <p:ext uri="{BB962C8B-B14F-4D97-AF65-F5344CB8AC3E}">
        <p14:creationId xmlns:p14="http://schemas.microsoft.com/office/powerpoint/2010/main" val="283402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14</a:t>
            </a:fld>
            <a:endParaRPr lang="fr-FR"/>
          </a:p>
        </p:txBody>
      </p:sp>
    </p:spTree>
    <p:extLst>
      <p:ext uri="{BB962C8B-B14F-4D97-AF65-F5344CB8AC3E}">
        <p14:creationId xmlns:p14="http://schemas.microsoft.com/office/powerpoint/2010/main" val="362491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4A0154-6BE1-7742-8A92-9A946BB8903D}" type="slidenum">
              <a:rPr lang="fr-FR" smtClean="0"/>
              <a:t>15</a:t>
            </a:fld>
            <a:endParaRPr lang="fr-FR"/>
          </a:p>
        </p:txBody>
      </p:sp>
    </p:spTree>
    <p:extLst>
      <p:ext uri="{BB962C8B-B14F-4D97-AF65-F5344CB8AC3E}">
        <p14:creationId xmlns:p14="http://schemas.microsoft.com/office/powerpoint/2010/main" val="106264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25</a:t>
            </a:fld>
            <a:endParaRPr lang="fr-FR"/>
          </a:p>
        </p:txBody>
      </p:sp>
    </p:spTree>
    <p:extLst>
      <p:ext uri="{BB962C8B-B14F-4D97-AF65-F5344CB8AC3E}">
        <p14:creationId xmlns:p14="http://schemas.microsoft.com/office/powerpoint/2010/main" val="1617278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Tex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3999" y="205979"/>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4001" y="571706"/>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pPr lvl="0"/>
            <a:r>
              <a:rPr lang="en-US" noProof="0" dirty="0"/>
              <a:t>Subtitle or next title (optional)</a:t>
            </a:r>
          </a:p>
        </p:txBody>
      </p:sp>
      <p:pic>
        <p:nvPicPr>
          <p:cNvPr id="13" name="Logo AXA" descr="\\Mac\AllFiles\Volumes\DOSSIERS EN COURS\17_1098 AXA_Creation_gabarits\elements\png\new_logo_axa_rgb.png"/>
          <p:cNvPicPr>
            <a:picLocks noChangeAspect="1" noChangeArrowheads="1"/>
          </p:cNvPicPr>
          <p:nvPr/>
        </p:nvPicPr>
        <p:blipFill>
          <a:blip r:embed="rId2" cstate="print"/>
          <a:srcRect/>
          <a:stretch>
            <a:fillRect/>
          </a:stretch>
        </p:blipFill>
        <p:spPr bwMode="auto">
          <a:xfrm>
            <a:off x="8881547" y="4877228"/>
            <a:ext cx="176979" cy="177047"/>
          </a:xfrm>
          <a:prstGeom prst="rect">
            <a:avLst/>
          </a:prstGeom>
          <a:noFill/>
          <a:ln w="9525">
            <a:noFill/>
            <a:miter lim="800000"/>
            <a:headEnd/>
            <a:tailEnd/>
          </a:ln>
        </p:spPr>
      </p:pic>
      <p:sp>
        <p:nvSpPr>
          <p:cNvPr id="16" name="Espace réservé du texte 11"/>
          <p:cNvSpPr>
            <a:spLocks noGrp="1"/>
          </p:cNvSpPr>
          <p:nvPr>
            <p:ph type="body" sz="quarter" idx="10" hasCustomPrompt="1"/>
          </p:nvPr>
        </p:nvSpPr>
        <p:spPr>
          <a:xfrm>
            <a:off x="234001" y="1126211"/>
            <a:ext cx="8824524" cy="3658695"/>
          </a:xfrm>
          <a:prstGeom prst="rect">
            <a:avLst/>
          </a:prstGeom>
        </p:spPr>
        <p:txBody>
          <a:bodyPr vert="horz" lIns="0" tIns="0" rIns="0" bIns="0"/>
          <a:lstStyle>
            <a:lvl1pPr marL="315908" indent="-315908">
              <a:buSzPct val="120000"/>
              <a:buFontTx/>
              <a:buBlip>
                <a:blip r:embed="rId3"/>
              </a:buBlip>
              <a:defRPr sz="1600">
                <a:solidFill>
                  <a:schemeClr val="tx1"/>
                </a:solidFill>
                <a:latin typeface="+mn-lt"/>
                <a:cs typeface="Arial"/>
              </a:defRPr>
            </a:lvl1pPr>
            <a:lvl2pPr marL="631815" indent="-213703">
              <a:buClr>
                <a:srgbClr val="00AEC6"/>
              </a:buClr>
              <a:buSzPct val="100000"/>
              <a:buFont typeface="Wingdings" pitchFamily="2" charset="2"/>
              <a:buChar char="à"/>
              <a:defRPr sz="1400" baseline="0">
                <a:solidFill>
                  <a:schemeClr val="tx1"/>
                </a:solidFill>
                <a:latin typeface="+mn-lt"/>
                <a:cs typeface="Arial"/>
              </a:defRPr>
            </a:lvl2pPr>
            <a:lvl3pPr marL="947723" indent="-213703">
              <a:buClr>
                <a:srgbClr val="00AEC6"/>
              </a:buClr>
              <a:buSzPct val="100000"/>
              <a:buFont typeface="Source Sans Pro" pitchFamily="34" charset="0"/>
              <a:buChar char="–"/>
              <a:defRPr sz="1300" i="1">
                <a:solidFill>
                  <a:schemeClr val="tx1"/>
                </a:solidFill>
                <a:latin typeface="+mn-lt"/>
                <a:cs typeface="Arial"/>
              </a:defRPr>
            </a:lvl3pPr>
            <a:lvl4pPr marL="1152134" indent="-204411">
              <a:buFont typeface="Arial" pitchFamily="34" charset="0"/>
              <a:buChar char="•"/>
              <a:defRPr sz="900">
                <a:solidFill>
                  <a:schemeClr val="tx1"/>
                </a:solidFill>
                <a:latin typeface="+mn-lt"/>
              </a:defRPr>
            </a:lvl4pPr>
            <a:lvl5pPr marL="1365837" indent="-213703">
              <a:buFont typeface="Open Sans" pitchFamily="34" charset="0"/>
              <a:buChar char="&gt;"/>
              <a:defRPr sz="700">
                <a:solidFill>
                  <a:schemeClr val="tx1"/>
                </a:solidFill>
                <a:latin typeface="+mn-lt"/>
              </a:defRPr>
            </a:lvl5pPr>
          </a:lstStyle>
          <a:p>
            <a:pPr lvl="0"/>
            <a:r>
              <a:rPr lang="en-US" noProof="0" dirty="0"/>
              <a:t>Click to edit Master text styles</a:t>
            </a:r>
          </a:p>
          <a:p>
            <a:pPr lvl="1"/>
            <a:r>
              <a:rPr lang="en-US" noProof="0" dirty="0"/>
              <a:t>Second level </a:t>
            </a:r>
          </a:p>
          <a:p>
            <a:pPr lvl="2"/>
            <a:r>
              <a:rPr lang="en-US" noProof="0" dirty="0"/>
              <a:t>Third level</a:t>
            </a:r>
          </a:p>
          <a:p>
            <a:pPr lvl="3"/>
            <a:r>
              <a:rPr lang="en-US" noProof="0" dirty="0"/>
              <a:t>Fourth level</a:t>
            </a:r>
          </a:p>
          <a:p>
            <a:pPr lvl="4"/>
            <a:r>
              <a:rPr lang="en-US" noProof="0" dirty="0"/>
              <a:t>Fifth level</a:t>
            </a:r>
          </a:p>
        </p:txBody>
      </p:sp>
      <p:sp>
        <p:nvSpPr>
          <p:cNvPr id="15" name="Espace réservé de la date 2"/>
          <p:cNvSpPr>
            <a:spLocks noGrp="1"/>
          </p:cNvSpPr>
          <p:nvPr>
            <p:ph type="dt" sz="half" idx="12"/>
          </p:nvPr>
        </p:nvSpPr>
        <p:spPr>
          <a:xfrm>
            <a:off x="500254" y="4906461"/>
            <a:ext cx="2215515" cy="175022"/>
          </a:xfrm>
        </p:spPr>
        <p:txBody>
          <a:bodyPr/>
          <a:lstStyle/>
          <a:p>
            <a:fld id="{D6FDF974-BA1E-6A44-B586-5886AD64D27D}" type="datetimeFigureOut">
              <a:rPr lang="fr-FR" smtClean="0"/>
              <a:t>17/08/2020</a:t>
            </a:fld>
            <a:endParaRPr lang="fr-FR"/>
          </a:p>
        </p:txBody>
      </p:sp>
      <p:sp>
        <p:nvSpPr>
          <p:cNvPr id="17" name="Espace réservé du pied de page 3"/>
          <p:cNvSpPr>
            <a:spLocks noGrp="1"/>
          </p:cNvSpPr>
          <p:nvPr>
            <p:ph type="ftr" sz="quarter" idx="13"/>
          </p:nvPr>
        </p:nvSpPr>
        <p:spPr>
          <a:xfrm>
            <a:off x="3326958" y="4906461"/>
            <a:ext cx="2474912" cy="175022"/>
          </a:xfrm>
        </p:spPr>
        <p:txBody>
          <a:bodyPr/>
          <a:lstStyle/>
          <a:p>
            <a:endParaRPr lang="fr-FR"/>
          </a:p>
        </p:txBody>
      </p:sp>
    </p:spTree>
    <p:extLst>
      <p:ext uri="{BB962C8B-B14F-4D97-AF65-F5344CB8AC3E}">
        <p14:creationId xmlns:p14="http://schemas.microsoft.com/office/powerpoint/2010/main" val="161869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22/06/20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 : améliorations annuelles / corrélations</a:t>
            </a:r>
          </a:p>
        </p:txBody>
      </p:sp>
      <p:pic>
        <p:nvPicPr>
          <p:cNvPr id="11" name="Picture 10">
            <a:extLst>
              <a:ext uri="{FF2B5EF4-FFF2-40B4-BE49-F238E27FC236}">
                <a16:creationId xmlns:a16="http://schemas.microsoft.com/office/drawing/2014/main" id="{8F7CBDF4-9C03-064A-840F-78BAD1942C10}"/>
              </a:ext>
            </a:extLst>
          </p:cNvPr>
          <p:cNvPicPr>
            <a:picLocks noChangeAspect="1"/>
          </p:cNvPicPr>
          <p:nvPr/>
        </p:nvPicPr>
        <p:blipFill>
          <a:blip r:embed="rId3"/>
          <a:stretch>
            <a:fillRect/>
          </a:stretch>
        </p:blipFill>
        <p:spPr>
          <a:xfrm>
            <a:off x="487261" y="1007636"/>
            <a:ext cx="3803009" cy="3410635"/>
          </a:xfrm>
          <a:prstGeom prst="rect">
            <a:avLst/>
          </a:prstGeom>
        </p:spPr>
      </p:pic>
      <p:cxnSp>
        <p:nvCxnSpPr>
          <p:cNvPr id="7" name="Straight Arrow Connector 6">
            <a:extLst>
              <a:ext uri="{FF2B5EF4-FFF2-40B4-BE49-F238E27FC236}">
                <a16:creationId xmlns:a16="http://schemas.microsoft.com/office/drawing/2014/main" id="{93399C7E-F9C0-4B26-89D8-62FC3D6E4BA7}"/>
              </a:ext>
            </a:extLst>
          </p:cNvPr>
          <p:cNvCxnSpPr/>
          <p:nvPr/>
        </p:nvCxnSpPr>
        <p:spPr>
          <a:xfrm flipH="1">
            <a:off x="3156155" y="2571750"/>
            <a:ext cx="3111910" cy="153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0F8569-29BD-41A3-A6B9-F6D8D0549B62}"/>
              </a:ext>
            </a:extLst>
          </p:cNvPr>
          <p:cNvSpPr txBox="1"/>
          <p:nvPr/>
        </p:nvSpPr>
        <p:spPr bwMode="auto">
          <a:xfrm>
            <a:off x="6461406" y="2205122"/>
            <a:ext cx="9955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en-US" sz="1100" dirty="0" err="1">
                <a:solidFill>
                  <a:srgbClr val="404040"/>
                </a:solidFill>
                <a:latin typeface="+mj-lt"/>
                <a:cs typeface="Arial" pitchFamily="34" charset="0"/>
              </a:rPr>
              <a:t>Perte</a:t>
            </a:r>
            <a:r>
              <a:rPr lang="en-US" sz="1100" dirty="0">
                <a:solidFill>
                  <a:srgbClr val="404040"/>
                </a:solidFill>
                <a:latin typeface="+mj-lt"/>
                <a:cs typeface="Arial" pitchFamily="34" charset="0"/>
              </a:rPr>
              <a:t> de </a:t>
            </a:r>
            <a:r>
              <a:rPr lang="en-US" sz="1100" dirty="0" err="1">
                <a:solidFill>
                  <a:srgbClr val="404040"/>
                </a:solidFill>
                <a:latin typeface="+mj-lt"/>
                <a:cs typeface="Arial" pitchFamily="34" charset="0"/>
              </a:rPr>
              <a:t>significativité</a:t>
            </a:r>
            <a:r>
              <a:rPr lang="en-US" sz="1100" dirty="0">
                <a:solidFill>
                  <a:srgbClr val="404040"/>
                </a:solidFill>
                <a:latin typeface="+mj-lt"/>
                <a:cs typeface="Arial" pitchFamily="34" charset="0"/>
              </a:rPr>
              <a:t> de la </a:t>
            </a:r>
            <a:r>
              <a:rPr lang="en-US" sz="1100" dirty="0" err="1">
                <a:solidFill>
                  <a:srgbClr val="404040"/>
                </a:solidFill>
                <a:latin typeface="+mj-lt"/>
                <a:cs typeface="Arial" pitchFamily="34" charset="0"/>
              </a:rPr>
              <a:t>bosse</a:t>
            </a:r>
            <a:endParaRPr lang="fr-FR" sz="1100" dirty="0" err="1">
              <a:solidFill>
                <a:srgbClr val="404040"/>
              </a:solidFill>
              <a:latin typeface="+mj-lt"/>
              <a:cs typeface="Arial" pitchFamily="34" charset="0"/>
            </a:endParaRPr>
          </a:p>
        </p:txBody>
      </p:sp>
    </p:spTree>
    <p:extLst>
      <p:ext uri="{BB962C8B-B14F-4D97-AF65-F5344CB8AC3E}">
        <p14:creationId xmlns:p14="http://schemas.microsoft.com/office/powerpoint/2010/main" val="1604688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 : améliorations annuelles / corrélations</a:t>
            </a:r>
          </a:p>
        </p:txBody>
      </p:sp>
      <p:pic>
        <p:nvPicPr>
          <p:cNvPr id="11" name="Picture 10">
            <a:extLst>
              <a:ext uri="{FF2B5EF4-FFF2-40B4-BE49-F238E27FC236}">
                <a16:creationId xmlns:a16="http://schemas.microsoft.com/office/drawing/2014/main" id="{8F7CBDF4-9C03-064A-840F-78BAD1942C10}"/>
              </a:ext>
            </a:extLst>
          </p:cNvPr>
          <p:cNvPicPr>
            <a:picLocks noChangeAspect="1"/>
          </p:cNvPicPr>
          <p:nvPr/>
        </p:nvPicPr>
        <p:blipFill>
          <a:blip r:embed="rId3"/>
          <a:stretch>
            <a:fillRect/>
          </a:stretch>
        </p:blipFill>
        <p:spPr>
          <a:xfrm>
            <a:off x="487261" y="1007636"/>
            <a:ext cx="3803009" cy="3410635"/>
          </a:xfrm>
          <a:prstGeom prst="rect">
            <a:avLst/>
          </a:prstGeom>
        </p:spPr>
      </p:pic>
      <p:pic>
        <p:nvPicPr>
          <p:cNvPr id="22" name="Picture 21" descr="A picture containing people&#10;&#10;Description automatically generated">
            <a:extLst>
              <a:ext uri="{FF2B5EF4-FFF2-40B4-BE49-F238E27FC236}">
                <a16:creationId xmlns:a16="http://schemas.microsoft.com/office/drawing/2014/main" id="{8669F810-9FE7-4C79-A7C6-391A35B41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3335" y="1007636"/>
            <a:ext cx="3836964" cy="3410635"/>
          </a:xfrm>
          <a:prstGeom prst="rect">
            <a:avLst/>
          </a:prstGeom>
        </p:spPr>
      </p:pic>
      <p:sp>
        <p:nvSpPr>
          <p:cNvPr id="23" name="Oval 22">
            <a:extLst>
              <a:ext uri="{FF2B5EF4-FFF2-40B4-BE49-F238E27FC236}">
                <a16:creationId xmlns:a16="http://schemas.microsoft.com/office/drawing/2014/main" id="{BDEF9C0C-941D-4A51-84DE-2460FDBCBB31}"/>
              </a:ext>
            </a:extLst>
          </p:cNvPr>
          <p:cNvSpPr/>
          <p:nvPr/>
        </p:nvSpPr>
        <p:spPr>
          <a:xfrm>
            <a:off x="5461819" y="2079523"/>
            <a:ext cx="658762" cy="685800"/>
          </a:xfrm>
          <a:prstGeom prst="ellipse">
            <a:avLst/>
          </a:prstGeom>
          <a:noFill/>
          <a:ln>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48B8D4E3-ED23-41D5-97D7-20A8EE3D1C7D}"/>
              </a:ext>
            </a:extLst>
          </p:cNvPr>
          <p:cNvSpPr/>
          <p:nvPr/>
        </p:nvSpPr>
        <p:spPr>
          <a:xfrm>
            <a:off x="5461819" y="3596149"/>
            <a:ext cx="658762" cy="685800"/>
          </a:xfrm>
          <a:prstGeom prst="ellipse">
            <a:avLst/>
          </a:prstGeom>
          <a:noFill/>
          <a:ln>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Straight Arrow Connector 24">
            <a:extLst>
              <a:ext uri="{FF2B5EF4-FFF2-40B4-BE49-F238E27FC236}">
                <a16:creationId xmlns:a16="http://schemas.microsoft.com/office/drawing/2014/main" id="{85F07EA0-686C-4E77-9DC0-6211FE9ED498}"/>
              </a:ext>
            </a:extLst>
          </p:cNvPr>
          <p:cNvCxnSpPr>
            <a:cxnSpLocks/>
          </p:cNvCxnSpPr>
          <p:nvPr/>
        </p:nvCxnSpPr>
        <p:spPr>
          <a:xfrm flipH="1">
            <a:off x="3193026" y="1856454"/>
            <a:ext cx="687877" cy="227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C1389E2-3D41-4ED2-A54C-3CF1C3FD627C}"/>
              </a:ext>
            </a:extLst>
          </p:cNvPr>
          <p:cNvSpPr txBox="1"/>
          <p:nvPr/>
        </p:nvSpPr>
        <p:spPr bwMode="auto">
          <a:xfrm>
            <a:off x="4074242" y="1489826"/>
            <a:ext cx="9955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en-US" sz="1100" dirty="0" err="1">
                <a:solidFill>
                  <a:srgbClr val="404040"/>
                </a:solidFill>
                <a:latin typeface="+mj-lt"/>
                <a:cs typeface="Arial" pitchFamily="34" charset="0"/>
              </a:rPr>
              <a:t>Perte</a:t>
            </a:r>
            <a:r>
              <a:rPr lang="en-US" sz="1100" dirty="0">
                <a:solidFill>
                  <a:srgbClr val="404040"/>
                </a:solidFill>
                <a:latin typeface="+mj-lt"/>
                <a:cs typeface="Arial" pitchFamily="34" charset="0"/>
              </a:rPr>
              <a:t> de </a:t>
            </a:r>
            <a:r>
              <a:rPr lang="en-US" sz="1100" dirty="0" err="1">
                <a:solidFill>
                  <a:srgbClr val="404040"/>
                </a:solidFill>
                <a:latin typeface="+mj-lt"/>
                <a:cs typeface="Arial" pitchFamily="34" charset="0"/>
              </a:rPr>
              <a:t>significativité</a:t>
            </a:r>
            <a:r>
              <a:rPr lang="en-US" sz="1100" dirty="0">
                <a:solidFill>
                  <a:srgbClr val="404040"/>
                </a:solidFill>
                <a:latin typeface="+mj-lt"/>
                <a:cs typeface="Arial" pitchFamily="34" charset="0"/>
              </a:rPr>
              <a:t> de la </a:t>
            </a:r>
            <a:r>
              <a:rPr lang="en-US" sz="1100" dirty="0" err="1">
                <a:solidFill>
                  <a:srgbClr val="404040"/>
                </a:solidFill>
                <a:latin typeface="+mj-lt"/>
                <a:cs typeface="Arial" pitchFamily="34" charset="0"/>
              </a:rPr>
              <a:t>bosse</a:t>
            </a:r>
            <a:endParaRPr lang="fr-FR" sz="1100" dirty="0" err="1">
              <a:solidFill>
                <a:srgbClr val="404040"/>
              </a:solidFill>
              <a:latin typeface="+mj-lt"/>
              <a:cs typeface="Arial" pitchFamily="34" charset="0"/>
            </a:endParaRPr>
          </a:p>
        </p:txBody>
      </p:sp>
    </p:spTree>
    <p:extLst>
      <p:ext uri="{BB962C8B-B14F-4D97-AF65-F5344CB8AC3E}">
        <p14:creationId xmlns:p14="http://schemas.microsoft.com/office/powerpoint/2010/main" val="264339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2.2</a:t>
            </a:r>
            <a:endParaRPr lang="fr-FR" b="1" dirty="0">
              <a:solidFill>
                <a:schemeClr val="bg1"/>
              </a:solidFill>
            </a:endParaRPr>
          </a:p>
        </p:txBody>
      </p:sp>
    </p:spTree>
    <p:extLst>
      <p:ext uri="{BB962C8B-B14F-4D97-AF65-F5344CB8AC3E}">
        <p14:creationId xmlns:p14="http://schemas.microsoft.com/office/powerpoint/2010/main" val="2029036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(France) : améliorations annuelles</a:t>
            </a:r>
          </a:p>
        </p:txBody>
      </p:sp>
      <p:sp>
        <p:nvSpPr>
          <p:cNvPr id="6" name="Arrow: Right 5">
            <a:extLst>
              <a:ext uri="{FF2B5EF4-FFF2-40B4-BE49-F238E27FC236}">
                <a16:creationId xmlns:a16="http://schemas.microsoft.com/office/drawing/2014/main" id="{E9C77831-9A24-401C-BD3A-CB60FB7D8789}"/>
              </a:ext>
            </a:extLst>
          </p:cNvPr>
          <p:cNvSpPr/>
          <p:nvPr/>
        </p:nvSpPr>
        <p:spPr>
          <a:xfrm>
            <a:off x="4186494" y="2540410"/>
            <a:ext cx="889000" cy="4445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15" name="Picture 14" descr="A picture containing screenshot&#10;&#10;Description automatically generated">
            <a:extLst>
              <a:ext uri="{FF2B5EF4-FFF2-40B4-BE49-F238E27FC236}">
                <a16:creationId xmlns:a16="http://schemas.microsoft.com/office/drawing/2014/main" id="{647A0446-1D1F-4F10-BEB3-5B10EF688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588" y="1053076"/>
            <a:ext cx="3672348" cy="3672348"/>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9EB2159D-CE0C-4DCE-BB7F-374A312535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052" y="1053076"/>
            <a:ext cx="3672348" cy="3672348"/>
          </a:xfrm>
          <a:prstGeom prst="rect">
            <a:avLst/>
          </a:prstGeom>
        </p:spPr>
      </p:pic>
    </p:spTree>
    <p:extLst>
      <p:ext uri="{BB962C8B-B14F-4D97-AF65-F5344CB8AC3E}">
        <p14:creationId xmlns:p14="http://schemas.microsoft.com/office/powerpoint/2010/main" val="383731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(France) : améliorations annuelles</a:t>
            </a:r>
          </a:p>
        </p:txBody>
      </p:sp>
      <p:sp>
        <p:nvSpPr>
          <p:cNvPr id="6" name="Arrow: Right 5">
            <a:extLst>
              <a:ext uri="{FF2B5EF4-FFF2-40B4-BE49-F238E27FC236}">
                <a16:creationId xmlns:a16="http://schemas.microsoft.com/office/drawing/2014/main" id="{E9C77831-9A24-401C-BD3A-CB60FB7D8789}"/>
              </a:ext>
            </a:extLst>
          </p:cNvPr>
          <p:cNvSpPr/>
          <p:nvPr/>
        </p:nvSpPr>
        <p:spPr>
          <a:xfrm>
            <a:off x="4186494" y="2540410"/>
            <a:ext cx="889000" cy="4445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15" name="Picture 14" descr="A picture containing screenshot&#10;&#10;Description automatically generated">
            <a:extLst>
              <a:ext uri="{FF2B5EF4-FFF2-40B4-BE49-F238E27FC236}">
                <a16:creationId xmlns:a16="http://schemas.microsoft.com/office/drawing/2014/main" id="{647A0446-1D1F-4F10-BEB3-5B10EF688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588" y="1053076"/>
            <a:ext cx="3672348" cy="3672348"/>
          </a:xfrm>
          <a:prstGeom prst="rect">
            <a:avLst/>
          </a:prstGeom>
        </p:spPr>
      </p:pic>
      <p:pic>
        <p:nvPicPr>
          <p:cNvPr id="23" name="Picture 22" descr="A picture containing screenshot&#10;&#10;Description automatically generated">
            <a:extLst>
              <a:ext uri="{FF2B5EF4-FFF2-40B4-BE49-F238E27FC236}">
                <a16:creationId xmlns:a16="http://schemas.microsoft.com/office/drawing/2014/main" id="{9EB2159D-CE0C-4DCE-BB7F-374A312535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052" y="1053076"/>
            <a:ext cx="3672348" cy="3672348"/>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3F3F3305-DF4D-42C8-9F04-E8C78D2223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807" t="12479" r="37465" b="62793"/>
          <a:stretch/>
        </p:blipFill>
        <p:spPr>
          <a:xfrm>
            <a:off x="953640" y="1259167"/>
            <a:ext cx="2067732" cy="2067732"/>
          </a:xfrm>
          <a:prstGeom prst="ellipse">
            <a:avLst/>
          </a:prstGeom>
          <a:ln w="57150">
            <a:solidFill>
              <a:schemeClr val="bg1"/>
            </a:solidFill>
          </a:ln>
        </p:spPr>
      </p:pic>
      <p:pic>
        <p:nvPicPr>
          <p:cNvPr id="8" name="Picture 7" descr="A picture containing screenshot&#10;&#10;Description automatically generated">
            <a:extLst>
              <a:ext uri="{FF2B5EF4-FFF2-40B4-BE49-F238E27FC236}">
                <a16:creationId xmlns:a16="http://schemas.microsoft.com/office/drawing/2014/main" id="{71502349-9704-47F7-90BD-02DF66F92E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817" t="18912" r="37730" b="58636"/>
          <a:stretch/>
        </p:blipFill>
        <p:spPr>
          <a:xfrm>
            <a:off x="5849579" y="1259168"/>
            <a:ext cx="2067731" cy="2067731"/>
          </a:xfrm>
          <a:prstGeom prst="ellipse">
            <a:avLst/>
          </a:prstGeom>
          <a:ln w="57150">
            <a:solidFill>
              <a:schemeClr val="bg1"/>
            </a:solidFill>
          </a:ln>
        </p:spPr>
      </p:pic>
    </p:spTree>
    <p:extLst>
      <p:ext uri="{BB962C8B-B14F-4D97-AF65-F5344CB8AC3E}">
        <p14:creationId xmlns:p14="http://schemas.microsoft.com/office/powerpoint/2010/main" val="370108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(France) : améliorations annuelles / corrélations</a:t>
            </a:r>
          </a:p>
        </p:txBody>
      </p:sp>
      <p:sp>
        <p:nvSpPr>
          <p:cNvPr id="6" name="Arrow: Right 5">
            <a:extLst>
              <a:ext uri="{FF2B5EF4-FFF2-40B4-BE49-F238E27FC236}">
                <a16:creationId xmlns:a16="http://schemas.microsoft.com/office/drawing/2014/main" id="{E9C77831-9A24-401C-BD3A-CB60FB7D8789}"/>
              </a:ext>
            </a:extLst>
          </p:cNvPr>
          <p:cNvSpPr/>
          <p:nvPr/>
        </p:nvSpPr>
        <p:spPr>
          <a:xfrm>
            <a:off x="4186494" y="2540410"/>
            <a:ext cx="889000" cy="4445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13" name="Picture 12" descr="A close up of a map&#10;&#10;Description automatically generated">
            <a:extLst>
              <a:ext uri="{FF2B5EF4-FFF2-40B4-BE49-F238E27FC236}">
                <a16:creationId xmlns:a16="http://schemas.microsoft.com/office/drawing/2014/main" id="{5BCA50A4-B8D3-4868-A5DE-F36694F95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52" y="1053076"/>
            <a:ext cx="3672348" cy="3672348"/>
          </a:xfrm>
          <a:prstGeom prst="rect">
            <a:avLst/>
          </a:prstGeom>
        </p:spPr>
      </p:pic>
      <p:pic>
        <p:nvPicPr>
          <p:cNvPr id="15" name="Picture 14" descr="A picture containing screenshot&#10;&#10;Description automatically generated">
            <a:extLst>
              <a:ext uri="{FF2B5EF4-FFF2-40B4-BE49-F238E27FC236}">
                <a16:creationId xmlns:a16="http://schemas.microsoft.com/office/drawing/2014/main" id="{647A0446-1D1F-4F10-BEB3-5B10EF6886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88" y="1053076"/>
            <a:ext cx="3672348" cy="3672348"/>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E159CAEE-840B-4EC3-939D-BAF3B327B7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85" r="10242"/>
          <a:stretch/>
        </p:blipFill>
        <p:spPr>
          <a:xfrm>
            <a:off x="6955819" y="1548581"/>
            <a:ext cx="2098180" cy="3372668"/>
          </a:xfrm>
          <a:prstGeom prst="rect">
            <a:avLst/>
          </a:prstGeom>
          <a:ln>
            <a:noFill/>
          </a:ln>
          <a:effectLst>
            <a:outerShdw blurRad="190500" algn="tl" rotWithShape="0">
              <a:srgbClr val="000000">
                <a:alpha val="70000"/>
              </a:srgbClr>
            </a:outerShdw>
          </a:effectLst>
        </p:spPr>
      </p:pic>
      <p:pic>
        <p:nvPicPr>
          <p:cNvPr id="19" name="Picture 18" descr="A screenshot of a cell phone&#10;&#10;Description automatically generated">
            <a:extLst>
              <a:ext uri="{FF2B5EF4-FFF2-40B4-BE49-F238E27FC236}">
                <a16:creationId xmlns:a16="http://schemas.microsoft.com/office/drawing/2014/main" id="{4FD97355-531F-4848-B5E5-1C7389BBE9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79" r="11127"/>
          <a:stretch/>
        </p:blipFill>
        <p:spPr>
          <a:xfrm>
            <a:off x="1912776" y="1548581"/>
            <a:ext cx="2106160" cy="33726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157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3</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3</a:t>
            </a:r>
            <a:endParaRPr lang="fr-FR" b="1" dirty="0">
              <a:solidFill>
                <a:schemeClr val="bg1"/>
              </a:solidFill>
            </a:endParaRPr>
          </a:p>
        </p:txBody>
      </p:sp>
    </p:spTree>
    <p:extLst>
      <p:ext uri="{BB962C8B-B14F-4D97-AF65-F5344CB8AC3E}">
        <p14:creationId xmlns:p14="http://schemas.microsoft.com/office/powerpoint/2010/main" val="1174951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41C7BC8E-723A-473D-84C0-D021E65905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3824" y="1341884"/>
            <a:ext cx="5039520" cy="3149700"/>
          </a:xfrm>
          <a:prstGeom prst="rect">
            <a:avLst/>
          </a:prstGeom>
        </p:spPr>
      </p:pic>
      <p:sp>
        <p:nvSpPr>
          <p:cNvPr id="2" name="Title 1">
            <a:extLst>
              <a:ext uri="{FF2B5EF4-FFF2-40B4-BE49-F238E27FC236}">
                <a16:creationId xmlns:a16="http://schemas.microsoft.com/office/drawing/2014/main" id="{46FC738C-91A0-4933-BB3D-23C8B05D3494}"/>
              </a:ext>
            </a:extLst>
          </p:cNvPr>
          <p:cNvSpPr>
            <a:spLocks noGrp="1"/>
          </p:cNvSpPr>
          <p:nvPr>
            <p:ph type="title"/>
          </p:nvPr>
        </p:nvSpPr>
        <p:spPr/>
        <p:txBody>
          <a:bodyPr/>
          <a:lstStyle/>
          <a:p>
            <a:r>
              <a:rPr lang="en-US" dirty="0"/>
              <a:t>Etude 3	</a:t>
            </a:r>
            <a:endParaRPr lang="fr-FR" dirty="0"/>
          </a:p>
        </p:txBody>
      </p:sp>
      <p:sp>
        <p:nvSpPr>
          <p:cNvPr id="3" name="Text Placeholder 2">
            <a:extLst>
              <a:ext uri="{FF2B5EF4-FFF2-40B4-BE49-F238E27FC236}">
                <a16:creationId xmlns:a16="http://schemas.microsoft.com/office/drawing/2014/main" id="{14761198-ED98-4F6F-9EAF-7B05F766BF9F}"/>
              </a:ext>
            </a:extLst>
          </p:cNvPr>
          <p:cNvSpPr>
            <a:spLocks noGrp="1"/>
          </p:cNvSpPr>
          <p:nvPr>
            <p:ph type="body" sz="quarter" idx="11"/>
          </p:nvPr>
        </p:nvSpPr>
        <p:spPr/>
        <p:txBody>
          <a:bodyPr/>
          <a:lstStyle/>
          <a:p>
            <a:r>
              <a:rPr lang="en-US" dirty="0" err="1"/>
              <a:t>Optimisation</a:t>
            </a:r>
            <a:endParaRPr lang="fr-FR" dirty="0"/>
          </a:p>
        </p:txBody>
      </p:sp>
      <p:sp>
        <p:nvSpPr>
          <p:cNvPr id="4" name="Text Placeholder 3">
            <a:extLst>
              <a:ext uri="{FF2B5EF4-FFF2-40B4-BE49-F238E27FC236}">
                <a16:creationId xmlns:a16="http://schemas.microsoft.com/office/drawing/2014/main" id="{CA86FE79-CED5-4B22-8911-87D57F582C83}"/>
              </a:ext>
            </a:extLst>
          </p:cNvPr>
          <p:cNvSpPr>
            <a:spLocks noGrp="1"/>
          </p:cNvSpPr>
          <p:nvPr>
            <p:ph type="body" sz="quarter" idx="10"/>
          </p:nvPr>
        </p:nvSpPr>
        <p:spPr>
          <a:xfrm>
            <a:off x="240632" y="926830"/>
            <a:ext cx="1553792" cy="2393886"/>
          </a:xfrm>
        </p:spPr>
        <p:txBody>
          <a:bodyPr/>
          <a:lstStyle/>
          <a:p>
            <a:pPr algn="just"/>
            <a:r>
              <a:rPr lang="fr-FR" sz="1050" dirty="0"/>
              <a:t>But : calculer les % d’améliorations annuelles des composantes nécessaires à gagner x mois d’espérance de vie.</a:t>
            </a:r>
          </a:p>
          <a:p>
            <a:pPr algn="just"/>
            <a:r>
              <a:rPr lang="fr-FR" sz="1050" dirty="0"/>
              <a:t>Choix de la part de chaque composante dans l’amélioration totale. </a:t>
            </a:r>
          </a:p>
        </p:txBody>
      </p:sp>
      <p:sp>
        <p:nvSpPr>
          <p:cNvPr id="14" name="TextBox 13">
            <a:extLst>
              <a:ext uri="{FF2B5EF4-FFF2-40B4-BE49-F238E27FC236}">
                <a16:creationId xmlns:a16="http://schemas.microsoft.com/office/drawing/2014/main" id="{53AB1055-B7E2-482B-A05E-E80A082ABE92}"/>
              </a:ext>
            </a:extLst>
          </p:cNvPr>
          <p:cNvSpPr txBox="1"/>
          <p:nvPr/>
        </p:nvSpPr>
        <p:spPr bwMode="auto">
          <a:xfrm>
            <a:off x="3970517" y="490444"/>
            <a:ext cx="33661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200" i="1" dirty="0">
                <a:solidFill>
                  <a:srgbClr val="404040"/>
                </a:solidFill>
                <a:latin typeface="+mj-lt"/>
                <a:cs typeface="Arial" pitchFamily="34" charset="0"/>
              </a:rPr>
              <a:t>Exemple : Fit de 2016 </a:t>
            </a:r>
          </a:p>
          <a:p>
            <a:pPr eaLnBrk="1" hangingPunct="1"/>
            <a:r>
              <a:rPr lang="fr-FR" sz="1200" i="1" dirty="0">
                <a:solidFill>
                  <a:srgbClr val="404040"/>
                </a:solidFill>
                <a:latin typeface="+mj-lt"/>
                <a:cs typeface="Arial" pitchFamily="34" charset="0"/>
              </a:rPr>
              <a:t>Nous voulons une amélioration annuelle d’espérance de vie de 4 mois partagée à 50% entre la composante infantile et la composante accidentelle  </a:t>
            </a:r>
          </a:p>
        </p:txBody>
      </p:sp>
    </p:spTree>
    <p:extLst>
      <p:ext uri="{BB962C8B-B14F-4D97-AF65-F5344CB8AC3E}">
        <p14:creationId xmlns:p14="http://schemas.microsoft.com/office/powerpoint/2010/main" val="121081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1E5BED54-F197-41C0-B3C9-93B2F23D01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3825" y="1341884"/>
            <a:ext cx="5039520" cy="3149700"/>
          </a:xfrm>
          <a:prstGeom prst="rect">
            <a:avLst/>
          </a:prstGeom>
        </p:spPr>
      </p:pic>
      <p:sp>
        <p:nvSpPr>
          <p:cNvPr id="2" name="Title 1">
            <a:extLst>
              <a:ext uri="{FF2B5EF4-FFF2-40B4-BE49-F238E27FC236}">
                <a16:creationId xmlns:a16="http://schemas.microsoft.com/office/drawing/2014/main" id="{46FC738C-91A0-4933-BB3D-23C8B05D3494}"/>
              </a:ext>
            </a:extLst>
          </p:cNvPr>
          <p:cNvSpPr>
            <a:spLocks noGrp="1"/>
          </p:cNvSpPr>
          <p:nvPr>
            <p:ph type="title"/>
          </p:nvPr>
        </p:nvSpPr>
        <p:spPr/>
        <p:txBody>
          <a:bodyPr/>
          <a:lstStyle/>
          <a:p>
            <a:r>
              <a:rPr lang="en-US" dirty="0"/>
              <a:t>Etude 3	</a:t>
            </a:r>
            <a:endParaRPr lang="fr-FR" dirty="0"/>
          </a:p>
        </p:txBody>
      </p:sp>
      <p:sp>
        <p:nvSpPr>
          <p:cNvPr id="3" name="Text Placeholder 2">
            <a:extLst>
              <a:ext uri="{FF2B5EF4-FFF2-40B4-BE49-F238E27FC236}">
                <a16:creationId xmlns:a16="http://schemas.microsoft.com/office/drawing/2014/main" id="{14761198-ED98-4F6F-9EAF-7B05F766BF9F}"/>
              </a:ext>
            </a:extLst>
          </p:cNvPr>
          <p:cNvSpPr>
            <a:spLocks noGrp="1"/>
          </p:cNvSpPr>
          <p:nvPr>
            <p:ph type="body" sz="quarter" idx="11"/>
          </p:nvPr>
        </p:nvSpPr>
        <p:spPr/>
        <p:txBody>
          <a:bodyPr/>
          <a:lstStyle/>
          <a:p>
            <a:r>
              <a:rPr lang="en-US" dirty="0" err="1"/>
              <a:t>Optimisation</a:t>
            </a:r>
            <a:endParaRPr lang="fr-FR" dirty="0"/>
          </a:p>
        </p:txBody>
      </p:sp>
      <p:sp>
        <p:nvSpPr>
          <p:cNvPr id="4" name="Text Placeholder 3">
            <a:extLst>
              <a:ext uri="{FF2B5EF4-FFF2-40B4-BE49-F238E27FC236}">
                <a16:creationId xmlns:a16="http://schemas.microsoft.com/office/drawing/2014/main" id="{CA86FE79-CED5-4B22-8911-87D57F582C83}"/>
              </a:ext>
            </a:extLst>
          </p:cNvPr>
          <p:cNvSpPr>
            <a:spLocks noGrp="1"/>
          </p:cNvSpPr>
          <p:nvPr>
            <p:ph type="body" sz="quarter" idx="10"/>
          </p:nvPr>
        </p:nvSpPr>
        <p:spPr>
          <a:xfrm>
            <a:off x="240632" y="926830"/>
            <a:ext cx="1553792" cy="2393886"/>
          </a:xfrm>
        </p:spPr>
        <p:txBody>
          <a:bodyPr/>
          <a:lstStyle/>
          <a:p>
            <a:pPr algn="just"/>
            <a:r>
              <a:rPr lang="fr-FR" sz="1050" dirty="0"/>
              <a:t>But : calculer les % d’améliorations annuelles des composantes nécessaires à gagner x mois d’espérance de vie.</a:t>
            </a:r>
          </a:p>
          <a:p>
            <a:pPr algn="just"/>
            <a:r>
              <a:rPr lang="fr-FR" sz="1050" dirty="0"/>
              <a:t>Choix de la part de chaque composante dans l’amélioration totale. </a:t>
            </a:r>
          </a:p>
        </p:txBody>
      </p:sp>
      <p:sp>
        <p:nvSpPr>
          <p:cNvPr id="14" name="TextBox 13">
            <a:extLst>
              <a:ext uri="{FF2B5EF4-FFF2-40B4-BE49-F238E27FC236}">
                <a16:creationId xmlns:a16="http://schemas.microsoft.com/office/drawing/2014/main" id="{53AB1055-B7E2-482B-A05E-E80A082ABE92}"/>
              </a:ext>
            </a:extLst>
          </p:cNvPr>
          <p:cNvSpPr txBox="1"/>
          <p:nvPr/>
        </p:nvSpPr>
        <p:spPr bwMode="auto">
          <a:xfrm>
            <a:off x="3970517" y="490444"/>
            <a:ext cx="33661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200" i="1" dirty="0">
                <a:solidFill>
                  <a:srgbClr val="404040"/>
                </a:solidFill>
                <a:latin typeface="+mj-lt"/>
                <a:cs typeface="Arial" pitchFamily="34" charset="0"/>
              </a:rPr>
              <a:t>Exemple : Fit de 2016 </a:t>
            </a:r>
          </a:p>
          <a:p>
            <a:pPr eaLnBrk="1" hangingPunct="1"/>
            <a:r>
              <a:rPr lang="fr-FR" sz="1200" i="1" dirty="0">
                <a:solidFill>
                  <a:srgbClr val="404040"/>
                </a:solidFill>
                <a:latin typeface="+mj-lt"/>
                <a:cs typeface="Arial" pitchFamily="34" charset="0"/>
              </a:rPr>
              <a:t>Nous voulons une amélioration annuelle d’espérance de vie de 4 mois partagée à 50% entre la composante infantile et la composante accidentelle  </a:t>
            </a:r>
          </a:p>
        </p:txBody>
      </p:sp>
    </p:spTree>
    <p:extLst>
      <p:ext uri="{BB962C8B-B14F-4D97-AF65-F5344CB8AC3E}">
        <p14:creationId xmlns:p14="http://schemas.microsoft.com/office/powerpoint/2010/main" val="293804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1E5BED54-F197-41C0-B3C9-93B2F23D01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3825" y="1341884"/>
            <a:ext cx="5039520" cy="3149700"/>
          </a:xfrm>
          <a:prstGeom prst="rect">
            <a:avLst/>
          </a:prstGeom>
        </p:spPr>
      </p:pic>
      <p:sp>
        <p:nvSpPr>
          <p:cNvPr id="2" name="Title 1">
            <a:extLst>
              <a:ext uri="{FF2B5EF4-FFF2-40B4-BE49-F238E27FC236}">
                <a16:creationId xmlns:a16="http://schemas.microsoft.com/office/drawing/2014/main" id="{46FC738C-91A0-4933-BB3D-23C8B05D3494}"/>
              </a:ext>
            </a:extLst>
          </p:cNvPr>
          <p:cNvSpPr>
            <a:spLocks noGrp="1"/>
          </p:cNvSpPr>
          <p:nvPr>
            <p:ph type="title"/>
          </p:nvPr>
        </p:nvSpPr>
        <p:spPr/>
        <p:txBody>
          <a:bodyPr/>
          <a:lstStyle/>
          <a:p>
            <a:r>
              <a:rPr lang="en-US" dirty="0"/>
              <a:t>Etude 3	</a:t>
            </a:r>
            <a:endParaRPr lang="fr-FR" dirty="0"/>
          </a:p>
        </p:txBody>
      </p:sp>
      <p:sp>
        <p:nvSpPr>
          <p:cNvPr id="3" name="Text Placeholder 2">
            <a:extLst>
              <a:ext uri="{FF2B5EF4-FFF2-40B4-BE49-F238E27FC236}">
                <a16:creationId xmlns:a16="http://schemas.microsoft.com/office/drawing/2014/main" id="{14761198-ED98-4F6F-9EAF-7B05F766BF9F}"/>
              </a:ext>
            </a:extLst>
          </p:cNvPr>
          <p:cNvSpPr>
            <a:spLocks noGrp="1"/>
          </p:cNvSpPr>
          <p:nvPr>
            <p:ph type="body" sz="quarter" idx="11"/>
          </p:nvPr>
        </p:nvSpPr>
        <p:spPr/>
        <p:txBody>
          <a:bodyPr/>
          <a:lstStyle/>
          <a:p>
            <a:r>
              <a:rPr lang="en-US" dirty="0" err="1"/>
              <a:t>Optimisation</a:t>
            </a:r>
            <a:endParaRPr lang="fr-FR" dirty="0"/>
          </a:p>
        </p:txBody>
      </p:sp>
      <p:sp>
        <p:nvSpPr>
          <p:cNvPr id="4" name="Text Placeholder 3">
            <a:extLst>
              <a:ext uri="{FF2B5EF4-FFF2-40B4-BE49-F238E27FC236}">
                <a16:creationId xmlns:a16="http://schemas.microsoft.com/office/drawing/2014/main" id="{CA86FE79-CED5-4B22-8911-87D57F582C83}"/>
              </a:ext>
            </a:extLst>
          </p:cNvPr>
          <p:cNvSpPr>
            <a:spLocks noGrp="1"/>
          </p:cNvSpPr>
          <p:nvPr>
            <p:ph type="body" sz="quarter" idx="10"/>
          </p:nvPr>
        </p:nvSpPr>
        <p:spPr>
          <a:xfrm>
            <a:off x="240632" y="926830"/>
            <a:ext cx="1553792" cy="2393886"/>
          </a:xfrm>
        </p:spPr>
        <p:txBody>
          <a:bodyPr/>
          <a:lstStyle/>
          <a:p>
            <a:pPr algn="just"/>
            <a:r>
              <a:rPr lang="fr-FR" sz="1050" dirty="0"/>
              <a:t>But : calculer les % d’améliorations annuelles des composantes nécessaires à gagner x mois d’espérance de vie.</a:t>
            </a:r>
          </a:p>
          <a:p>
            <a:pPr algn="just"/>
            <a:r>
              <a:rPr lang="fr-FR" sz="1050" dirty="0"/>
              <a:t>Choix de la part de chaque composante dans l’amélioration totale. </a:t>
            </a:r>
          </a:p>
        </p:txBody>
      </p:sp>
      <p:sp>
        <p:nvSpPr>
          <p:cNvPr id="14" name="TextBox 13">
            <a:extLst>
              <a:ext uri="{FF2B5EF4-FFF2-40B4-BE49-F238E27FC236}">
                <a16:creationId xmlns:a16="http://schemas.microsoft.com/office/drawing/2014/main" id="{53AB1055-B7E2-482B-A05E-E80A082ABE92}"/>
              </a:ext>
            </a:extLst>
          </p:cNvPr>
          <p:cNvSpPr txBox="1"/>
          <p:nvPr/>
        </p:nvSpPr>
        <p:spPr bwMode="auto">
          <a:xfrm>
            <a:off x="3970517" y="490444"/>
            <a:ext cx="33661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200" i="1" dirty="0">
                <a:solidFill>
                  <a:srgbClr val="404040"/>
                </a:solidFill>
                <a:latin typeface="+mj-lt"/>
                <a:cs typeface="Arial" pitchFamily="34" charset="0"/>
              </a:rPr>
              <a:t>Exemple : Fit de 2016 </a:t>
            </a:r>
          </a:p>
          <a:p>
            <a:pPr eaLnBrk="1" hangingPunct="1"/>
            <a:r>
              <a:rPr lang="fr-FR" sz="1200" i="1" dirty="0">
                <a:solidFill>
                  <a:srgbClr val="404040"/>
                </a:solidFill>
                <a:latin typeface="+mj-lt"/>
                <a:cs typeface="Arial" pitchFamily="34" charset="0"/>
              </a:rPr>
              <a:t>Nous voulons une amélioration annuelle d’espérance de vie de 4 mois partagée à 50% entre la composante infantile et la composante accidentelle  </a:t>
            </a:r>
          </a:p>
        </p:txBody>
      </p:sp>
      <p:sp>
        <p:nvSpPr>
          <p:cNvPr id="5" name="Oval 4">
            <a:extLst>
              <a:ext uri="{FF2B5EF4-FFF2-40B4-BE49-F238E27FC236}">
                <a16:creationId xmlns:a16="http://schemas.microsoft.com/office/drawing/2014/main" id="{2A16594C-385A-425D-ABAD-603FD8B95094}"/>
              </a:ext>
            </a:extLst>
          </p:cNvPr>
          <p:cNvSpPr/>
          <p:nvPr/>
        </p:nvSpPr>
        <p:spPr>
          <a:xfrm>
            <a:off x="221445" y="2972373"/>
            <a:ext cx="1498420" cy="1519211"/>
          </a:xfrm>
          <a:prstGeom prst="ellipse">
            <a:avLst/>
          </a:prstGeom>
          <a:solidFill>
            <a:srgbClr val="F83E3E">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t>-1.57%</a:t>
            </a:r>
          </a:p>
          <a:p>
            <a:pPr algn="ctr"/>
            <a:r>
              <a:rPr lang="en-US" sz="1100" b="1" dirty="0" err="1"/>
              <a:t>Mortalité</a:t>
            </a:r>
            <a:r>
              <a:rPr lang="en-US" sz="1100" b="1" dirty="0"/>
              <a:t> </a:t>
            </a:r>
          </a:p>
          <a:p>
            <a:pPr algn="ctr"/>
            <a:r>
              <a:rPr lang="en-US" sz="1100" b="1" dirty="0"/>
              <a:t>Infantile</a:t>
            </a:r>
            <a:endParaRPr lang="fr-FR" sz="1100" b="1" dirty="0"/>
          </a:p>
        </p:txBody>
      </p:sp>
      <p:sp>
        <p:nvSpPr>
          <p:cNvPr id="8" name="Oval 7">
            <a:extLst>
              <a:ext uri="{FF2B5EF4-FFF2-40B4-BE49-F238E27FC236}">
                <a16:creationId xmlns:a16="http://schemas.microsoft.com/office/drawing/2014/main" id="{041F7D4F-CA55-4EA9-A67F-740E8B8379E7}"/>
              </a:ext>
            </a:extLst>
          </p:cNvPr>
          <p:cNvSpPr/>
          <p:nvPr/>
        </p:nvSpPr>
        <p:spPr>
          <a:xfrm>
            <a:off x="1533345" y="2972373"/>
            <a:ext cx="1498420" cy="1519211"/>
          </a:xfrm>
          <a:prstGeom prst="ellipse">
            <a:avLst/>
          </a:prstGeom>
          <a:solidFill>
            <a:srgbClr val="00AEC6">
              <a:alpha val="50196"/>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t>-2.26%</a:t>
            </a:r>
          </a:p>
          <a:p>
            <a:pPr algn="ctr"/>
            <a:r>
              <a:rPr lang="en-US" sz="1100" b="1" dirty="0" err="1"/>
              <a:t>Mortalité</a:t>
            </a:r>
            <a:r>
              <a:rPr lang="en-US" sz="1100" b="1" dirty="0"/>
              <a:t>   </a:t>
            </a:r>
          </a:p>
          <a:p>
            <a:pPr algn="ctr"/>
            <a:r>
              <a:rPr lang="en-US" sz="1100" b="1" dirty="0" err="1"/>
              <a:t>Accidentelle</a:t>
            </a:r>
            <a:endParaRPr lang="fr-FR" sz="1100" b="1" dirty="0"/>
          </a:p>
        </p:txBody>
      </p:sp>
    </p:spTree>
    <p:extLst>
      <p:ext uri="{BB962C8B-B14F-4D97-AF65-F5344CB8AC3E}">
        <p14:creationId xmlns:p14="http://schemas.microsoft.com/office/powerpoint/2010/main" val="266271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1</a:t>
            </a:r>
            <a:endParaRPr lang="fr-FR" b="1" dirty="0">
              <a:solidFill>
                <a:schemeClr val="bg1"/>
              </a:solidFill>
            </a:endParaRP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4</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4</a:t>
            </a:r>
            <a:endParaRPr lang="fr-FR" b="1" dirty="0">
              <a:solidFill>
                <a:schemeClr val="bg1"/>
              </a:solidFill>
            </a:endParaRPr>
          </a:p>
        </p:txBody>
      </p:sp>
    </p:spTree>
    <p:extLst>
      <p:ext uri="{BB962C8B-B14F-4D97-AF65-F5344CB8AC3E}">
        <p14:creationId xmlns:p14="http://schemas.microsoft.com/office/powerpoint/2010/main" val="1829278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82DED22A-9315-4CDB-B779-5D13812758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0500" y="-1"/>
            <a:ext cx="4457700" cy="5143500"/>
          </a:xfrm>
          <a:prstGeom prst="rect">
            <a:avLst/>
          </a:prstGeom>
        </p:spPr>
      </p:pic>
      <p:sp>
        <p:nvSpPr>
          <p:cNvPr id="2" name="Title 1">
            <a:extLst>
              <a:ext uri="{FF2B5EF4-FFF2-40B4-BE49-F238E27FC236}">
                <a16:creationId xmlns:a16="http://schemas.microsoft.com/office/drawing/2014/main" id="{860B4F09-B6BE-4C3C-AA2D-03B7BB48BAA7}"/>
              </a:ext>
            </a:extLst>
          </p:cNvPr>
          <p:cNvSpPr>
            <a:spLocks noGrp="1"/>
          </p:cNvSpPr>
          <p:nvPr>
            <p:ph type="title"/>
          </p:nvPr>
        </p:nvSpPr>
        <p:spPr/>
        <p:txBody>
          <a:bodyPr/>
          <a:lstStyle/>
          <a:p>
            <a:r>
              <a:rPr lang="en-US" dirty="0"/>
              <a:t>Etude 4</a:t>
            </a:r>
            <a:endParaRPr lang="fr-FR" dirty="0"/>
          </a:p>
        </p:txBody>
      </p:sp>
      <p:sp>
        <p:nvSpPr>
          <p:cNvPr id="3" name="Text Placeholder 2">
            <a:extLst>
              <a:ext uri="{FF2B5EF4-FFF2-40B4-BE49-F238E27FC236}">
                <a16:creationId xmlns:a16="http://schemas.microsoft.com/office/drawing/2014/main" id="{5B3303D3-12AB-40E9-A3DF-58B4FD030FB5}"/>
              </a:ext>
            </a:extLst>
          </p:cNvPr>
          <p:cNvSpPr>
            <a:spLocks noGrp="1"/>
          </p:cNvSpPr>
          <p:nvPr>
            <p:ph type="body" sz="quarter" idx="11"/>
          </p:nvPr>
        </p:nvSpPr>
        <p:spPr/>
        <p:txBody>
          <a:bodyPr/>
          <a:lstStyle/>
          <a:p>
            <a:r>
              <a:rPr lang="en-US" dirty="0"/>
              <a:t>Fit </a:t>
            </a:r>
            <a:r>
              <a:rPr lang="en-US" dirty="0" err="1"/>
              <a:t>Espagne</a:t>
            </a:r>
            <a:endParaRPr lang="fr-FR" dirty="0"/>
          </a:p>
        </p:txBody>
      </p:sp>
      <p:sp>
        <p:nvSpPr>
          <p:cNvPr id="4" name="TextBox 3">
            <a:extLst>
              <a:ext uri="{FF2B5EF4-FFF2-40B4-BE49-F238E27FC236}">
                <a16:creationId xmlns:a16="http://schemas.microsoft.com/office/drawing/2014/main" id="{06F62AE2-1FFD-4662-9FFE-C3AC1415DFF2}"/>
              </a:ext>
            </a:extLst>
          </p:cNvPr>
          <p:cNvSpPr txBox="1"/>
          <p:nvPr/>
        </p:nvSpPr>
        <p:spPr bwMode="auto">
          <a:xfrm>
            <a:off x="471718" y="2263973"/>
            <a:ext cx="255198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US" sz="4000" b="1" dirty="0">
                <a:solidFill>
                  <a:srgbClr val="404040"/>
                </a:solidFill>
                <a:latin typeface="+mj-lt"/>
                <a:cs typeface="Arial" pitchFamily="34" charset="0"/>
              </a:rPr>
              <a:t>1980 - 2017</a:t>
            </a:r>
            <a:endParaRPr lang="fr-FR" sz="4000" b="1" dirty="0" err="1">
              <a:solidFill>
                <a:srgbClr val="404040"/>
              </a:solidFill>
              <a:latin typeface="+mj-lt"/>
              <a:cs typeface="Arial" pitchFamily="34" charset="0"/>
            </a:endParaRPr>
          </a:p>
        </p:txBody>
      </p:sp>
    </p:spTree>
    <p:extLst>
      <p:ext uri="{BB962C8B-B14F-4D97-AF65-F5344CB8AC3E}">
        <p14:creationId xmlns:p14="http://schemas.microsoft.com/office/powerpoint/2010/main" val="113446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D7AA8-0CBF-4C66-BB7D-5F161DF23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0500" y="0"/>
            <a:ext cx="4457700" cy="5143500"/>
          </a:xfrm>
          <a:prstGeom prst="rect">
            <a:avLst/>
          </a:prstGeom>
        </p:spPr>
      </p:pic>
      <p:sp>
        <p:nvSpPr>
          <p:cNvPr id="2" name="Title 1">
            <a:extLst>
              <a:ext uri="{FF2B5EF4-FFF2-40B4-BE49-F238E27FC236}">
                <a16:creationId xmlns:a16="http://schemas.microsoft.com/office/drawing/2014/main" id="{860B4F09-B6BE-4C3C-AA2D-03B7BB48BAA7}"/>
              </a:ext>
            </a:extLst>
          </p:cNvPr>
          <p:cNvSpPr>
            <a:spLocks noGrp="1"/>
          </p:cNvSpPr>
          <p:nvPr>
            <p:ph type="title"/>
          </p:nvPr>
        </p:nvSpPr>
        <p:spPr/>
        <p:txBody>
          <a:bodyPr/>
          <a:lstStyle/>
          <a:p>
            <a:r>
              <a:rPr lang="en-US" dirty="0"/>
              <a:t>Etude 4</a:t>
            </a:r>
            <a:endParaRPr lang="fr-FR" dirty="0"/>
          </a:p>
        </p:txBody>
      </p:sp>
      <p:sp>
        <p:nvSpPr>
          <p:cNvPr id="3" name="Text Placeholder 2">
            <a:extLst>
              <a:ext uri="{FF2B5EF4-FFF2-40B4-BE49-F238E27FC236}">
                <a16:creationId xmlns:a16="http://schemas.microsoft.com/office/drawing/2014/main" id="{5B3303D3-12AB-40E9-A3DF-58B4FD030FB5}"/>
              </a:ext>
            </a:extLst>
          </p:cNvPr>
          <p:cNvSpPr>
            <a:spLocks noGrp="1"/>
          </p:cNvSpPr>
          <p:nvPr>
            <p:ph type="body" sz="quarter" idx="11"/>
          </p:nvPr>
        </p:nvSpPr>
        <p:spPr/>
        <p:txBody>
          <a:bodyPr/>
          <a:lstStyle/>
          <a:p>
            <a:r>
              <a:rPr lang="en-US" dirty="0"/>
              <a:t>Fit </a:t>
            </a:r>
            <a:r>
              <a:rPr lang="en-US" dirty="0" err="1"/>
              <a:t>Italie</a:t>
            </a:r>
            <a:endParaRPr lang="fr-FR" dirty="0"/>
          </a:p>
        </p:txBody>
      </p:sp>
      <p:sp>
        <p:nvSpPr>
          <p:cNvPr id="11" name="TextBox 10">
            <a:extLst>
              <a:ext uri="{FF2B5EF4-FFF2-40B4-BE49-F238E27FC236}">
                <a16:creationId xmlns:a16="http://schemas.microsoft.com/office/drawing/2014/main" id="{F04CFC6A-7AFB-4B17-B8DB-4D4417A6B270}"/>
              </a:ext>
            </a:extLst>
          </p:cNvPr>
          <p:cNvSpPr txBox="1"/>
          <p:nvPr/>
        </p:nvSpPr>
        <p:spPr bwMode="auto">
          <a:xfrm>
            <a:off x="471718" y="2263973"/>
            <a:ext cx="255198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US" sz="4000" b="1" dirty="0">
                <a:solidFill>
                  <a:srgbClr val="404040"/>
                </a:solidFill>
                <a:latin typeface="+mj-lt"/>
                <a:cs typeface="Arial" pitchFamily="34" charset="0"/>
              </a:rPr>
              <a:t>1980 - 2017</a:t>
            </a:r>
            <a:endParaRPr lang="fr-FR" sz="4000" b="1" dirty="0" err="1">
              <a:solidFill>
                <a:srgbClr val="404040"/>
              </a:solidFill>
              <a:latin typeface="+mj-lt"/>
              <a:cs typeface="Arial" pitchFamily="34" charset="0"/>
            </a:endParaRPr>
          </a:p>
        </p:txBody>
      </p:sp>
    </p:spTree>
    <p:extLst>
      <p:ext uri="{BB962C8B-B14F-4D97-AF65-F5344CB8AC3E}">
        <p14:creationId xmlns:p14="http://schemas.microsoft.com/office/powerpoint/2010/main" val="364909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4F09-B6BE-4C3C-AA2D-03B7BB48BAA7}"/>
              </a:ext>
            </a:extLst>
          </p:cNvPr>
          <p:cNvSpPr>
            <a:spLocks noGrp="1"/>
          </p:cNvSpPr>
          <p:nvPr>
            <p:ph type="title"/>
          </p:nvPr>
        </p:nvSpPr>
        <p:spPr/>
        <p:txBody>
          <a:bodyPr/>
          <a:lstStyle/>
          <a:p>
            <a:r>
              <a:rPr lang="en-US" dirty="0"/>
              <a:t>Etude 4</a:t>
            </a:r>
            <a:endParaRPr lang="fr-FR" dirty="0"/>
          </a:p>
        </p:txBody>
      </p:sp>
      <p:sp>
        <p:nvSpPr>
          <p:cNvPr id="3" name="Text Placeholder 2">
            <a:extLst>
              <a:ext uri="{FF2B5EF4-FFF2-40B4-BE49-F238E27FC236}">
                <a16:creationId xmlns:a16="http://schemas.microsoft.com/office/drawing/2014/main" id="{5B3303D3-12AB-40E9-A3DF-58B4FD030FB5}"/>
              </a:ext>
            </a:extLst>
          </p:cNvPr>
          <p:cNvSpPr>
            <a:spLocks noGrp="1"/>
          </p:cNvSpPr>
          <p:nvPr>
            <p:ph type="body" sz="quarter" idx="11"/>
          </p:nvPr>
        </p:nvSpPr>
        <p:spPr/>
        <p:txBody>
          <a:bodyPr/>
          <a:lstStyle/>
          <a:p>
            <a:r>
              <a:rPr lang="en-US" dirty="0"/>
              <a:t>Fit                                   </a:t>
            </a:r>
            <a:r>
              <a:rPr lang="en-US" dirty="0" err="1"/>
              <a:t>Italie</a:t>
            </a:r>
            <a:r>
              <a:rPr lang="en-US" dirty="0"/>
              <a:t>                                         /                               </a:t>
            </a:r>
            <a:r>
              <a:rPr lang="en-US" dirty="0" err="1"/>
              <a:t>Espagne</a:t>
            </a:r>
            <a:endParaRPr lang="fr-FR" dirty="0"/>
          </a:p>
        </p:txBody>
      </p:sp>
      <p:pic>
        <p:nvPicPr>
          <p:cNvPr id="7" name="Picture 6" descr="A close up of a map&#10;&#10;Description automatically generated">
            <a:extLst>
              <a:ext uri="{FF2B5EF4-FFF2-40B4-BE49-F238E27FC236}">
                <a16:creationId xmlns:a16="http://schemas.microsoft.com/office/drawing/2014/main" id="{715AC33E-75C3-4792-98F7-698B5677C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233" y="980160"/>
            <a:ext cx="3701638" cy="3701638"/>
          </a:xfrm>
          <a:prstGeom prst="rect">
            <a:avLst/>
          </a:prstGeom>
        </p:spPr>
      </p:pic>
      <p:pic>
        <p:nvPicPr>
          <p:cNvPr id="12" name="Picture 11">
            <a:extLst>
              <a:ext uri="{FF2B5EF4-FFF2-40B4-BE49-F238E27FC236}">
                <a16:creationId xmlns:a16="http://schemas.microsoft.com/office/drawing/2014/main" id="{7934E7E7-B981-47BC-B6A2-02E44BFA8B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0128" y="980159"/>
            <a:ext cx="3701639" cy="3701639"/>
          </a:xfrm>
          <a:prstGeom prst="rect">
            <a:avLst/>
          </a:prstGeom>
        </p:spPr>
      </p:pic>
    </p:spTree>
    <p:extLst>
      <p:ext uri="{BB962C8B-B14F-4D97-AF65-F5344CB8AC3E}">
        <p14:creationId xmlns:p14="http://schemas.microsoft.com/office/powerpoint/2010/main" val="4066185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4F09-B6BE-4C3C-AA2D-03B7BB48BAA7}"/>
              </a:ext>
            </a:extLst>
          </p:cNvPr>
          <p:cNvSpPr>
            <a:spLocks noGrp="1"/>
          </p:cNvSpPr>
          <p:nvPr>
            <p:ph type="title"/>
          </p:nvPr>
        </p:nvSpPr>
        <p:spPr/>
        <p:txBody>
          <a:bodyPr/>
          <a:lstStyle/>
          <a:p>
            <a:r>
              <a:rPr lang="en-US" dirty="0"/>
              <a:t>Etude 4</a:t>
            </a:r>
            <a:endParaRPr lang="fr-FR" dirty="0"/>
          </a:p>
        </p:txBody>
      </p:sp>
      <p:sp>
        <p:nvSpPr>
          <p:cNvPr id="3" name="Text Placeholder 2">
            <a:extLst>
              <a:ext uri="{FF2B5EF4-FFF2-40B4-BE49-F238E27FC236}">
                <a16:creationId xmlns:a16="http://schemas.microsoft.com/office/drawing/2014/main" id="{5B3303D3-12AB-40E9-A3DF-58B4FD030FB5}"/>
              </a:ext>
            </a:extLst>
          </p:cNvPr>
          <p:cNvSpPr>
            <a:spLocks noGrp="1"/>
          </p:cNvSpPr>
          <p:nvPr>
            <p:ph type="body" sz="quarter" idx="11"/>
          </p:nvPr>
        </p:nvSpPr>
        <p:spPr/>
        <p:txBody>
          <a:bodyPr/>
          <a:lstStyle/>
          <a:p>
            <a:r>
              <a:rPr lang="en-US" dirty="0"/>
              <a:t>Fit                                   </a:t>
            </a:r>
            <a:r>
              <a:rPr lang="en-US" dirty="0" err="1"/>
              <a:t>Italie</a:t>
            </a:r>
            <a:r>
              <a:rPr lang="en-US" dirty="0"/>
              <a:t>                                         /                               </a:t>
            </a:r>
            <a:r>
              <a:rPr lang="en-US" dirty="0" err="1"/>
              <a:t>Espagne</a:t>
            </a:r>
            <a:endParaRPr lang="fr-FR" dirty="0"/>
          </a:p>
        </p:txBody>
      </p:sp>
      <p:pic>
        <p:nvPicPr>
          <p:cNvPr id="7" name="Picture 6" descr="A close up of a map&#10;&#10;Description automatically generated">
            <a:extLst>
              <a:ext uri="{FF2B5EF4-FFF2-40B4-BE49-F238E27FC236}">
                <a16:creationId xmlns:a16="http://schemas.microsoft.com/office/drawing/2014/main" id="{715AC33E-75C3-4792-98F7-698B5677C2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233" y="980160"/>
            <a:ext cx="3701638" cy="3701638"/>
          </a:xfrm>
          <a:prstGeom prst="rect">
            <a:avLst/>
          </a:prstGeom>
        </p:spPr>
      </p:pic>
      <p:pic>
        <p:nvPicPr>
          <p:cNvPr id="12" name="Picture 11">
            <a:extLst>
              <a:ext uri="{FF2B5EF4-FFF2-40B4-BE49-F238E27FC236}">
                <a16:creationId xmlns:a16="http://schemas.microsoft.com/office/drawing/2014/main" id="{7934E7E7-B981-47BC-B6A2-02E44BFA8B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0128" y="980159"/>
            <a:ext cx="3701639" cy="3701639"/>
          </a:xfrm>
          <a:prstGeom prst="rect">
            <a:avLst/>
          </a:prstGeom>
        </p:spPr>
      </p:pic>
    </p:spTree>
    <p:extLst>
      <p:ext uri="{BB962C8B-B14F-4D97-AF65-F5344CB8AC3E}">
        <p14:creationId xmlns:p14="http://schemas.microsoft.com/office/powerpoint/2010/main" val="420772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4F09-B6BE-4C3C-AA2D-03B7BB48BAA7}"/>
              </a:ext>
            </a:extLst>
          </p:cNvPr>
          <p:cNvSpPr>
            <a:spLocks noGrp="1"/>
          </p:cNvSpPr>
          <p:nvPr>
            <p:ph type="title"/>
          </p:nvPr>
        </p:nvSpPr>
        <p:spPr/>
        <p:txBody>
          <a:bodyPr/>
          <a:lstStyle/>
          <a:p>
            <a:r>
              <a:rPr lang="en-US" dirty="0"/>
              <a:t>Etude 4</a:t>
            </a:r>
            <a:endParaRPr lang="fr-FR" dirty="0"/>
          </a:p>
        </p:txBody>
      </p:sp>
      <p:sp>
        <p:nvSpPr>
          <p:cNvPr id="3" name="Text Placeholder 2">
            <a:extLst>
              <a:ext uri="{FF2B5EF4-FFF2-40B4-BE49-F238E27FC236}">
                <a16:creationId xmlns:a16="http://schemas.microsoft.com/office/drawing/2014/main" id="{5B3303D3-12AB-40E9-A3DF-58B4FD030FB5}"/>
              </a:ext>
            </a:extLst>
          </p:cNvPr>
          <p:cNvSpPr>
            <a:spLocks noGrp="1"/>
          </p:cNvSpPr>
          <p:nvPr>
            <p:ph type="body" sz="quarter" idx="11"/>
          </p:nvPr>
        </p:nvSpPr>
        <p:spPr/>
        <p:txBody>
          <a:bodyPr/>
          <a:lstStyle/>
          <a:p>
            <a:r>
              <a:rPr lang="en-US" dirty="0"/>
              <a:t>Fit : 2011 - 2017</a:t>
            </a:r>
            <a:endParaRPr lang="fr-FR" dirty="0"/>
          </a:p>
        </p:txBody>
      </p:sp>
      <p:pic>
        <p:nvPicPr>
          <p:cNvPr id="16" name="Picture 15" descr="A close up of a map&#10;&#10;Description automatically generated">
            <a:extLst>
              <a:ext uri="{FF2B5EF4-FFF2-40B4-BE49-F238E27FC236}">
                <a16:creationId xmlns:a16="http://schemas.microsoft.com/office/drawing/2014/main" id="{CADBF124-1612-403F-AD5F-21E5FC172F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63" r="17582"/>
          <a:stretch/>
        </p:blipFill>
        <p:spPr>
          <a:xfrm>
            <a:off x="3214608" y="1260830"/>
            <a:ext cx="2481754" cy="3147207"/>
          </a:xfrm>
          <a:prstGeom prst="rect">
            <a:avLst/>
          </a:prstGeom>
        </p:spPr>
      </p:pic>
      <p:pic>
        <p:nvPicPr>
          <p:cNvPr id="18" name="Picture 17" descr="A close up of a map&#10;&#10;Description automatically generated">
            <a:extLst>
              <a:ext uri="{FF2B5EF4-FFF2-40B4-BE49-F238E27FC236}">
                <a16:creationId xmlns:a16="http://schemas.microsoft.com/office/drawing/2014/main" id="{C66CB7E8-C126-43A5-B70E-F0E47C9724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74" t="4321"/>
          <a:stretch/>
        </p:blipFill>
        <p:spPr>
          <a:xfrm>
            <a:off x="5768837" y="1395663"/>
            <a:ext cx="3045401" cy="3009311"/>
          </a:xfrm>
          <a:prstGeom prst="rect">
            <a:avLst/>
          </a:prstGeom>
        </p:spPr>
      </p:pic>
      <p:sp>
        <p:nvSpPr>
          <p:cNvPr id="6" name="TextBox 5">
            <a:extLst>
              <a:ext uri="{FF2B5EF4-FFF2-40B4-BE49-F238E27FC236}">
                <a16:creationId xmlns:a16="http://schemas.microsoft.com/office/drawing/2014/main" id="{7D8B9922-91AF-44D6-865D-88C8AE2AC87A}"/>
              </a:ext>
            </a:extLst>
          </p:cNvPr>
          <p:cNvSpPr txBox="1"/>
          <p:nvPr/>
        </p:nvSpPr>
        <p:spPr bwMode="auto">
          <a:xfrm>
            <a:off x="1588870" y="987180"/>
            <a:ext cx="4867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en-US" sz="1400" dirty="0" err="1">
                <a:solidFill>
                  <a:srgbClr val="404040"/>
                </a:solidFill>
                <a:latin typeface="+mj-lt"/>
                <a:cs typeface="Arial" pitchFamily="34" charset="0"/>
              </a:rPr>
              <a:t>Maroc</a:t>
            </a:r>
            <a:endParaRPr lang="fr-FR" sz="1400" dirty="0" err="1">
              <a:solidFill>
                <a:srgbClr val="404040"/>
              </a:solidFill>
              <a:latin typeface="+mj-lt"/>
              <a:cs typeface="Arial" pitchFamily="34" charset="0"/>
            </a:endParaRPr>
          </a:p>
        </p:txBody>
      </p:sp>
      <p:sp>
        <p:nvSpPr>
          <p:cNvPr id="9" name="TextBox 8">
            <a:extLst>
              <a:ext uri="{FF2B5EF4-FFF2-40B4-BE49-F238E27FC236}">
                <a16:creationId xmlns:a16="http://schemas.microsoft.com/office/drawing/2014/main" id="{18255531-94FD-45C7-A9F0-D76828F6E526}"/>
              </a:ext>
            </a:extLst>
          </p:cNvPr>
          <p:cNvSpPr txBox="1"/>
          <p:nvPr/>
        </p:nvSpPr>
        <p:spPr bwMode="auto">
          <a:xfrm>
            <a:off x="4372415" y="987180"/>
            <a:ext cx="39916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en-US" sz="1400" dirty="0" err="1">
                <a:solidFill>
                  <a:srgbClr val="404040"/>
                </a:solidFill>
                <a:latin typeface="+mj-lt"/>
                <a:cs typeface="Arial" pitchFamily="34" charset="0"/>
              </a:rPr>
              <a:t>Italie</a:t>
            </a:r>
            <a:endParaRPr lang="fr-FR" sz="1400" dirty="0" err="1">
              <a:solidFill>
                <a:srgbClr val="404040"/>
              </a:solidFill>
              <a:latin typeface="+mj-lt"/>
              <a:cs typeface="Arial" pitchFamily="34" charset="0"/>
            </a:endParaRPr>
          </a:p>
        </p:txBody>
      </p:sp>
      <p:sp>
        <p:nvSpPr>
          <p:cNvPr id="10" name="TextBox 9">
            <a:extLst>
              <a:ext uri="{FF2B5EF4-FFF2-40B4-BE49-F238E27FC236}">
                <a16:creationId xmlns:a16="http://schemas.microsoft.com/office/drawing/2014/main" id="{78D6DE9A-855C-4EFC-B2A3-265597B98FDD}"/>
              </a:ext>
            </a:extLst>
          </p:cNvPr>
          <p:cNvSpPr txBox="1"/>
          <p:nvPr/>
        </p:nvSpPr>
        <p:spPr bwMode="auto">
          <a:xfrm>
            <a:off x="6733210" y="1024227"/>
            <a:ext cx="6703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en-US" sz="1400" dirty="0" err="1">
                <a:solidFill>
                  <a:srgbClr val="404040"/>
                </a:solidFill>
                <a:latin typeface="+mj-lt"/>
                <a:cs typeface="Arial" pitchFamily="34" charset="0"/>
              </a:rPr>
              <a:t>Espagne</a:t>
            </a:r>
            <a:endParaRPr lang="fr-FR" sz="1400" dirty="0" err="1">
              <a:solidFill>
                <a:srgbClr val="404040"/>
              </a:solidFill>
              <a:latin typeface="+mj-lt"/>
              <a:cs typeface="Arial" pitchFamily="34" charset="0"/>
            </a:endParaRPr>
          </a:p>
        </p:txBody>
      </p:sp>
      <p:pic>
        <p:nvPicPr>
          <p:cNvPr id="12" name="Picture 11" descr="A close up of a map&#10;&#10;Description automatically generated">
            <a:extLst>
              <a:ext uri="{FF2B5EF4-FFF2-40B4-BE49-F238E27FC236}">
                <a16:creationId xmlns:a16="http://schemas.microsoft.com/office/drawing/2014/main" id="{C040AA68-23D7-4A5A-85B0-5E4DDE0768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6654"/>
          <a:stretch/>
        </p:blipFill>
        <p:spPr>
          <a:xfrm>
            <a:off x="521602" y="1239671"/>
            <a:ext cx="2620531" cy="3144144"/>
          </a:xfrm>
          <a:prstGeom prst="rect">
            <a:avLst/>
          </a:prstGeom>
        </p:spPr>
      </p:pic>
      <p:sp>
        <p:nvSpPr>
          <p:cNvPr id="15" name="TextBox 14">
            <a:extLst>
              <a:ext uri="{FF2B5EF4-FFF2-40B4-BE49-F238E27FC236}">
                <a16:creationId xmlns:a16="http://schemas.microsoft.com/office/drawing/2014/main" id="{2120E978-71B6-4543-837D-2DBA8C920FD3}"/>
              </a:ext>
            </a:extLst>
          </p:cNvPr>
          <p:cNvSpPr txBox="1"/>
          <p:nvPr/>
        </p:nvSpPr>
        <p:spPr bwMode="auto">
          <a:xfrm>
            <a:off x="1462374" y="4517933"/>
            <a:ext cx="738985"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US" sz="700" dirty="0">
                <a:solidFill>
                  <a:srgbClr val="404040"/>
                </a:solidFill>
                <a:latin typeface="+mj-lt"/>
                <a:cs typeface="Arial" pitchFamily="34" charset="0"/>
              </a:rPr>
              <a:t>Fit avec </a:t>
            </a:r>
            <a:r>
              <a:rPr lang="en-US" sz="700" dirty="0" err="1">
                <a:solidFill>
                  <a:srgbClr val="404040"/>
                </a:solidFill>
                <a:latin typeface="+mj-lt"/>
                <a:cs typeface="Arial" pitchFamily="34" charset="0"/>
              </a:rPr>
              <a:t>contraintes</a:t>
            </a:r>
            <a:endParaRPr lang="fr-FR" sz="700" dirty="0" err="1">
              <a:solidFill>
                <a:srgbClr val="404040"/>
              </a:solidFill>
              <a:latin typeface="+mj-lt"/>
              <a:cs typeface="Arial" pitchFamily="34" charset="0"/>
            </a:endParaRPr>
          </a:p>
        </p:txBody>
      </p:sp>
    </p:spTree>
    <p:extLst>
      <p:ext uri="{BB962C8B-B14F-4D97-AF65-F5344CB8AC3E}">
        <p14:creationId xmlns:p14="http://schemas.microsoft.com/office/powerpoint/2010/main" val="112817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5</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5</a:t>
            </a:r>
            <a:endParaRPr lang="fr-FR" b="1" dirty="0">
              <a:solidFill>
                <a:schemeClr val="bg1"/>
              </a:solidFill>
            </a:endParaRPr>
          </a:p>
        </p:txBody>
      </p:sp>
    </p:spTree>
    <p:extLst>
      <p:ext uri="{BB962C8B-B14F-4D97-AF65-F5344CB8AC3E}">
        <p14:creationId xmlns:p14="http://schemas.microsoft.com/office/powerpoint/2010/main" val="1946042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B176-1A82-4FBC-A8F6-AE84497C54EB}"/>
              </a:ext>
            </a:extLst>
          </p:cNvPr>
          <p:cNvSpPr>
            <a:spLocks noGrp="1"/>
          </p:cNvSpPr>
          <p:nvPr>
            <p:ph type="title"/>
          </p:nvPr>
        </p:nvSpPr>
        <p:spPr/>
        <p:txBody>
          <a:bodyPr/>
          <a:lstStyle/>
          <a:p>
            <a:r>
              <a:rPr lang="en-US" dirty="0"/>
              <a:t>Etude 5</a:t>
            </a:r>
            <a:endParaRPr lang="fr-FR" dirty="0"/>
          </a:p>
        </p:txBody>
      </p:sp>
      <p:sp>
        <p:nvSpPr>
          <p:cNvPr id="3" name="Text Placeholder 2">
            <a:extLst>
              <a:ext uri="{FF2B5EF4-FFF2-40B4-BE49-F238E27FC236}">
                <a16:creationId xmlns:a16="http://schemas.microsoft.com/office/drawing/2014/main" id="{888FD8E3-81D1-45CA-8473-79ACE37A3BCA}"/>
              </a:ext>
            </a:extLst>
          </p:cNvPr>
          <p:cNvSpPr>
            <a:spLocks noGrp="1"/>
          </p:cNvSpPr>
          <p:nvPr>
            <p:ph type="body" sz="quarter" idx="11"/>
          </p:nvPr>
        </p:nvSpPr>
        <p:spPr/>
        <p:txBody>
          <a:bodyPr/>
          <a:lstStyle/>
          <a:p>
            <a:r>
              <a:rPr lang="en-US" dirty="0" err="1"/>
              <a:t>Lissage</a:t>
            </a:r>
            <a:r>
              <a:rPr lang="en-US" dirty="0"/>
              <a:t> des </a:t>
            </a:r>
            <a:r>
              <a:rPr lang="en-US" dirty="0" err="1"/>
              <a:t>données</a:t>
            </a:r>
            <a:r>
              <a:rPr lang="en-US" dirty="0"/>
              <a:t> </a:t>
            </a:r>
            <a:r>
              <a:rPr lang="en-US" dirty="0" err="1"/>
              <a:t>en</a:t>
            </a:r>
            <a:r>
              <a:rPr lang="en-US" dirty="0"/>
              <a:t> input (France)</a:t>
            </a:r>
            <a:endParaRPr lang="fr-FR" dirty="0"/>
          </a:p>
        </p:txBody>
      </p:sp>
      <p:pic>
        <p:nvPicPr>
          <p:cNvPr id="8" name="Picture 7" descr="A close up of a map&#10;&#10;Description automatically generated">
            <a:extLst>
              <a:ext uri="{FF2B5EF4-FFF2-40B4-BE49-F238E27FC236}">
                <a16:creationId xmlns:a16="http://schemas.microsoft.com/office/drawing/2014/main" id="{CE268994-4BA0-46A0-A519-B7EB8BD08F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5050" y="966788"/>
            <a:ext cx="3848099" cy="3848099"/>
          </a:xfrm>
          <a:prstGeom prst="rect">
            <a:avLst/>
          </a:prstGeom>
        </p:spPr>
      </p:pic>
      <p:pic>
        <p:nvPicPr>
          <p:cNvPr id="16" name="Picture 15" descr="A picture containing screenshot&#10;&#10;Description automatically generated">
            <a:extLst>
              <a:ext uri="{FF2B5EF4-FFF2-40B4-BE49-F238E27FC236}">
                <a16:creationId xmlns:a16="http://schemas.microsoft.com/office/drawing/2014/main" id="{484A4D49-D635-41A0-AF69-69B4873EBC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708"/>
          <a:stretch/>
        </p:blipFill>
        <p:spPr>
          <a:xfrm>
            <a:off x="1438837" y="966788"/>
            <a:ext cx="3205162" cy="3848099"/>
          </a:xfrm>
          <a:prstGeom prst="rect">
            <a:avLst/>
          </a:prstGeom>
        </p:spPr>
      </p:pic>
      <p:sp>
        <p:nvSpPr>
          <p:cNvPr id="4" name="Text Placeholder 3">
            <a:extLst>
              <a:ext uri="{FF2B5EF4-FFF2-40B4-BE49-F238E27FC236}">
                <a16:creationId xmlns:a16="http://schemas.microsoft.com/office/drawing/2014/main" id="{8CDFA1F6-DA1B-4A5A-A05F-1CCEC3133BC6}"/>
              </a:ext>
            </a:extLst>
          </p:cNvPr>
          <p:cNvSpPr>
            <a:spLocks noGrp="1"/>
          </p:cNvSpPr>
          <p:nvPr>
            <p:ph type="body" sz="quarter" idx="10"/>
          </p:nvPr>
        </p:nvSpPr>
        <p:spPr>
          <a:xfrm>
            <a:off x="210851" y="1126211"/>
            <a:ext cx="1394774" cy="702588"/>
          </a:xfrm>
          <a:prstGeom prst="roundRect">
            <a:avLst>
              <a:gd name="adj" fmla="val 6093"/>
            </a:avLst>
          </a:prstGeom>
          <a:solidFill>
            <a:schemeClr val="accent6">
              <a:alpha val="23137"/>
            </a:schemeClr>
          </a:solidFill>
          <a:ln w="19050">
            <a:solidFill>
              <a:schemeClr val="accent6"/>
            </a:solidFill>
          </a:ln>
        </p:spPr>
        <p:txBody>
          <a:bodyPr lIns="91440" tIns="91440" rIns="91440" bIns="91440"/>
          <a:lstStyle/>
          <a:p>
            <a:pPr marL="0" indent="0" algn="just">
              <a:buNone/>
            </a:pPr>
            <a:r>
              <a:rPr lang="en-US" sz="800" dirty="0">
                <a:solidFill>
                  <a:schemeClr val="tx1">
                    <a:lumMod val="85000"/>
                    <a:lumOff val="15000"/>
                  </a:schemeClr>
                </a:solidFill>
              </a:rPr>
              <a:t>Fit des </a:t>
            </a:r>
            <a:r>
              <a:rPr lang="en-US" sz="800" dirty="0" err="1">
                <a:solidFill>
                  <a:schemeClr val="tx1">
                    <a:lumMod val="85000"/>
                    <a:lumOff val="15000"/>
                  </a:schemeClr>
                </a:solidFill>
              </a:rPr>
              <a:t>données</a:t>
            </a:r>
            <a:r>
              <a:rPr lang="en-US" sz="800" dirty="0">
                <a:solidFill>
                  <a:schemeClr val="tx1">
                    <a:lumMod val="85000"/>
                    <a:lumOff val="15000"/>
                  </a:schemeClr>
                </a:solidFill>
              </a:rPr>
              <a:t> </a:t>
            </a:r>
            <a:r>
              <a:rPr lang="en-US" sz="800" dirty="0" err="1">
                <a:solidFill>
                  <a:schemeClr val="tx1">
                    <a:lumMod val="85000"/>
                    <a:lumOff val="15000"/>
                  </a:schemeClr>
                </a:solidFill>
              </a:rPr>
              <a:t>tous</a:t>
            </a:r>
            <a:r>
              <a:rPr lang="en-US" sz="800" dirty="0">
                <a:solidFill>
                  <a:schemeClr val="tx1">
                    <a:lumMod val="85000"/>
                    <a:lumOff val="15000"/>
                  </a:schemeClr>
                </a:solidFill>
              </a:rPr>
              <a:t> les </a:t>
            </a:r>
            <a:r>
              <a:rPr lang="en-US" sz="800" b="1" dirty="0">
                <a:solidFill>
                  <a:schemeClr val="tx1">
                    <a:lumMod val="85000"/>
                    <a:lumOff val="15000"/>
                  </a:schemeClr>
                </a:solidFill>
              </a:rPr>
              <a:t>10</a:t>
            </a:r>
            <a:r>
              <a:rPr lang="en-US" sz="800" dirty="0">
                <a:solidFill>
                  <a:schemeClr val="tx1">
                    <a:lumMod val="85000"/>
                    <a:lumOff val="15000"/>
                  </a:schemeClr>
                </a:solidFill>
              </a:rPr>
              <a:t> </a:t>
            </a:r>
            <a:r>
              <a:rPr lang="en-US" sz="800" dirty="0" err="1">
                <a:solidFill>
                  <a:schemeClr val="tx1">
                    <a:lumMod val="85000"/>
                    <a:lumOff val="15000"/>
                  </a:schemeClr>
                </a:solidFill>
              </a:rPr>
              <a:t>ans</a:t>
            </a:r>
            <a:r>
              <a:rPr lang="en-US" sz="800" dirty="0">
                <a:solidFill>
                  <a:schemeClr val="tx1">
                    <a:lumMod val="85000"/>
                    <a:lumOff val="15000"/>
                  </a:schemeClr>
                </a:solidFill>
              </a:rPr>
              <a:t> avec </a:t>
            </a:r>
            <a:r>
              <a:rPr lang="en-US" sz="800" dirty="0" err="1">
                <a:solidFill>
                  <a:schemeClr val="tx1">
                    <a:lumMod val="85000"/>
                    <a:lumOff val="15000"/>
                  </a:schemeClr>
                </a:solidFill>
              </a:rPr>
              <a:t>moyennes</a:t>
            </a:r>
            <a:r>
              <a:rPr lang="en-US" sz="800" dirty="0">
                <a:solidFill>
                  <a:schemeClr val="tx1">
                    <a:lumMod val="85000"/>
                    <a:lumOff val="15000"/>
                  </a:schemeClr>
                </a:solidFill>
              </a:rPr>
              <a:t> des </a:t>
            </a:r>
            <a:r>
              <a:rPr lang="en-US" sz="800" dirty="0" err="1">
                <a:solidFill>
                  <a:schemeClr val="tx1">
                    <a:lumMod val="85000"/>
                    <a:lumOff val="15000"/>
                  </a:schemeClr>
                </a:solidFill>
              </a:rPr>
              <a:t>données</a:t>
            </a:r>
            <a:r>
              <a:rPr lang="en-US" sz="800" dirty="0">
                <a:solidFill>
                  <a:schemeClr val="tx1">
                    <a:lumMod val="85000"/>
                    <a:lumOff val="15000"/>
                  </a:schemeClr>
                </a:solidFill>
              </a:rPr>
              <a:t> </a:t>
            </a:r>
            <a:r>
              <a:rPr lang="en-US" sz="800" dirty="0" err="1">
                <a:solidFill>
                  <a:schemeClr val="tx1">
                    <a:lumMod val="85000"/>
                    <a:lumOff val="15000"/>
                  </a:schemeClr>
                </a:solidFill>
              </a:rPr>
              <a:t>d’input</a:t>
            </a:r>
            <a:r>
              <a:rPr lang="en-US" sz="800" dirty="0">
                <a:solidFill>
                  <a:schemeClr val="tx1">
                    <a:lumMod val="85000"/>
                    <a:lumOff val="15000"/>
                  </a:schemeClr>
                </a:solidFill>
              </a:rPr>
              <a:t> (</a:t>
            </a:r>
            <a:r>
              <a:rPr lang="en-US" sz="800" dirty="0" err="1">
                <a:solidFill>
                  <a:schemeClr val="tx1">
                    <a:lumMod val="85000"/>
                    <a:lumOff val="15000"/>
                  </a:schemeClr>
                </a:solidFill>
              </a:rPr>
              <a:t>décès</a:t>
            </a:r>
            <a:r>
              <a:rPr lang="en-US" sz="800" dirty="0">
                <a:solidFill>
                  <a:schemeClr val="tx1">
                    <a:lumMod val="85000"/>
                    <a:lumOff val="15000"/>
                  </a:schemeClr>
                </a:solidFill>
              </a:rPr>
              <a:t>, expos, </a:t>
            </a:r>
            <a:r>
              <a:rPr lang="en-US" sz="800" dirty="0" err="1">
                <a:solidFill>
                  <a:schemeClr val="tx1">
                    <a:lumMod val="85000"/>
                    <a:lumOff val="15000"/>
                  </a:schemeClr>
                </a:solidFill>
              </a:rPr>
              <a:t>taux</a:t>
            </a:r>
            <a:r>
              <a:rPr lang="en-US" sz="800" dirty="0">
                <a:solidFill>
                  <a:schemeClr val="tx1">
                    <a:lumMod val="85000"/>
                    <a:lumOff val="15000"/>
                  </a:schemeClr>
                </a:solidFill>
              </a:rPr>
              <a:t>) sur les 10ans. </a:t>
            </a:r>
            <a:endParaRPr lang="fr-FR" sz="800" dirty="0">
              <a:solidFill>
                <a:schemeClr val="tx1">
                  <a:lumMod val="85000"/>
                  <a:lumOff val="15000"/>
                </a:schemeClr>
              </a:solidFill>
            </a:endParaRPr>
          </a:p>
        </p:txBody>
      </p:sp>
      <p:sp>
        <p:nvSpPr>
          <p:cNvPr id="17" name="Arrow: Right 16">
            <a:extLst>
              <a:ext uri="{FF2B5EF4-FFF2-40B4-BE49-F238E27FC236}">
                <a16:creationId xmlns:a16="http://schemas.microsoft.com/office/drawing/2014/main" id="{B4384AE5-8F2E-430E-A75B-21DCD03F615B}"/>
              </a:ext>
            </a:extLst>
          </p:cNvPr>
          <p:cNvSpPr/>
          <p:nvPr/>
        </p:nvSpPr>
        <p:spPr>
          <a:xfrm>
            <a:off x="4631366" y="2748064"/>
            <a:ext cx="466317" cy="285545"/>
          </a:xfrm>
          <a:prstGeom prst="rightArrow">
            <a:avLst>
              <a:gd name="adj1" fmla="val 60331"/>
              <a:gd name="adj2" fmla="val 50000"/>
            </a:avLst>
          </a:prstGeom>
          <a:solidFill>
            <a:srgbClr val="9FD9B4"/>
          </a:solidFill>
          <a:ln w="12700">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6753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map&#10;&#10;Description automatically generated">
            <a:extLst>
              <a:ext uri="{FF2B5EF4-FFF2-40B4-BE49-F238E27FC236}">
                <a16:creationId xmlns:a16="http://schemas.microsoft.com/office/drawing/2014/main" id="{311953DB-2210-4633-9A06-C4D6BEC90D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5049" y="966786"/>
            <a:ext cx="3848099" cy="3848099"/>
          </a:xfrm>
          <a:prstGeom prst="rect">
            <a:avLst/>
          </a:prstGeom>
        </p:spPr>
      </p:pic>
      <p:sp>
        <p:nvSpPr>
          <p:cNvPr id="2" name="Title 1">
            <a:extLst>
              <a:ext uri="{FF2B5EF4-FFF2-40B4-BE49-F238E27FC236}">
                <a16:creationId xmlns:a16="http://schemas.microsoft.com/office/drawing/2014/main" id="{2D50B176-1A82-4FBC-A8F6-AE84497C54EB}"/>
              </a:ext>
            </a:extLst>
          </p:cNvPr>
          <p:cNvSpPr>
            <a:spLocks noGrp="1"/>
          </p:cNvSpPr>
          <p:nvPr>
            <p:ph type="title"/>
          </p:nvPr>
        </p:nvSpPr>
        <p:spPr/>
        <p:txBody>
          <a:bodyPr/>
          <a:lstStyle/>
          <a:p>
            <a:r>
              <a:rPr lang="en-US" dirty="0"/>
              <a:t>Etude 5</a:t>
            </a:r>
            <a:endParaRPr lang="fr-FR" dirty="0"/>
          </a:p>
        </p:txBody>
      </p:sp>
      <p:sp>
        <p:nvSpPr>
          <p:cNvPr id="3" name="Text Placeholder 2">
            <a:extLst>
              <a:ext uri="{FF2B5EF4-FFF2-40B4-BE49-F238E27FC236}">
                <a16:creationId xmlns:a16="http://schemas.microsoft.com/office/drawing/2014/main" id="{888FD8E3-81D1-45CA-8473-79ACE37A3BCA}"/>
              </a:ext>
            </a:extLst>
          </p:cNvPr>
          <p:cNvSpPr>
            <a:spLocks noGrp="1"/>
          </p:cNvSpPr>
          <p:nvPr>
            <p:ph type="body" sz="quarter" idx="11"/>
          </p:nvPr>
        </p:nvSpPr>
        <p:spPr/>
        <p:txBody>
          <a:bodyPr/>
          <a:lstStyle/>
          <a:p>
            <a:r>
              <a:rPr lang="en-US" dirty="0" err="1"/>
              <a:t>Lissage</a:t>
            </a:r>
            <a:r>
              <a:rPr lang="en-US" dirty="0"/>
              <a:t> des </a:t>
            </a:r>
            <a:r>
              <a:rPr lang="en-US" dirty="0" err="1"/>
              <a:t>données</a:t>
            </a:r>
            <a:r>
              <a:rPr lang="en-US" dirty="0"/>
              <a:t> </a:t>
            </a:r>
            <a:r>
              <a:rPr lang="en-US" dirty="0" err="1"/>
              <a:t>en</a:t>
            </a:r>
            <a:r>
              <a:rPr lang="en-US" dirty="0"/>
              <a:t> input (France)</a:t>
            </a:r>
            <a:endParaRPr lang="fr-FR" dirty="0"/>
          </a:p>
        </p:txBody>
      </p:sp>
      <p:pic>
        <p:nvPicPr>
          <p:cNvPr id="16" name="Picture 15" descr="A picture containing screenshot&#10;&#10;Description automatically generated">
            <a:extLst>
              <a:ext uri="{FF2B5EF4-FFF2-40B4-BE49-F238E27FC236}">
                <a16:creationId xmlns:a16="http://schemas.microsoft.com/office/drawing/2014/main" id="{484A4D49-D635-41A0-AF69-69B4873EBC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708"/>
          <a:stretch/>
        </p:blipFill>
        <p:spPr>
          <a:xfrm>
            <a:off x="1438837" y="966788"/>
            <a:ext cx="3205162" cy="3848099"/>
          </a:xfrm>
          <a:prstGeom prst="rect">
            <a:avLst/>
          </a:prstGeom>
        </p:spPr>
      </p:pic>
      <p:sp>
        <p:nvSpPr>
          <p:cNvPr id="4" name="Text Placeholder 3">
            <a:extLst>
              <a:ext uri="{FF2B5EF4-FFF2-40B4-BE49-F238E27FC236}">
                <a16:creationId xmlns:a16="http://schemas.microsoft.com/office/drawing/2014/main" id="{8CDFA1F6-DA1B-4A5A-A05F-1CCEC3133BC6}"/>
              </a:ext>
            </a:extLst>
          </p:cNvPr>
          <p:cNvSpPr>
            <a:spLocks noGrp="1"/>
          </p:cNvSpPr>
          <p:nvPr>
            <p:ph type="body" sz="quarter" idx="10"/>
          </p:nvPr>
        </p:nvSpPr>
        <p:spPr>
          <a:xfrm>
            <a:off x="210851" y="1126211"/>
            <a:ext cx="1394774" cy="702588"/>
          </a:xfrm>
          <a:prstGeom prst="roundRect">
            <a:avLst>
              <a:gd name="adj" fmla="val 6093"/>
            </a:avLst>
          </a:prstGeom>
          <a:solidFill>
            <a:schemeClr val="accent6">
              <a:alpha val="23137"/>
            </a:schemeClr>
          </a:solidFill>
          <a:ln w="19050">
            <a:solidFill>
              <a:schemeClr val="accent6"/>
            </a:solidFill>
          </a:ln>
        </p:spPr>
        <p:txBody>
          <a:bodyPr lIns="91440" tIns="91440" rIns="91440" bIns="91440"/>
          <a:lstStyle/>
          <a:p>
            <a:pPr marL="0" indent="0" algn="just">
              <a:buNone/>
            </a:pPr>
            <a:r>
              <a:rPr lang="en-US" sz="800" dirty="0">
                <a:solidFill>
                  <a:schemeClr val="tx1">
                    <a:lumMod val="85000"/>
                    <a:lumOff val="15000"/>
                  </a:schemeClr>
                </a:solidFill>
              </a:rPr>
              <a:t>Fit des </a:t>
            </a:r>
            <a:r>
              <a:rPr lang="en-US" sz="800" dirty="0" err="1">
                <a:solidFill>
                  <a:schemeClr val="tx1">
                    <a:lumMod val="85000"/>
                    <a:lumOff val="15000"/>
                  </a:schemeClr>
                </a:solidFill>
              </a:rPr>
              <a:t>données</a:t>
            </a:r>
            <a:r>
              <a:rPr lang="en-US" sz="800" dirty="0">
                <a:solidFill>
                  <a:schemeClr val="tx1">
                    <a:lumMod val="85000"/>
                    <a:lumOff val="15000"/>
                  </a:schemeClr>
                </a:solidFill>
              </a:rPr>
              <a:t> </a:t>
            </a:r>
            <a:r>
              <a:rPr lang="en-US" sz="800" dirty="0" err="1">
                <a:solidFill>
                  <a:schemeClr val="tx1">
                    <a:lumMod val="85000"/>
                    <a:lumOff val="15000"/>
                  </a:schemeClr>
                </a:solidFill>
              </a:rPr>
              <a:t>tous</a:t>
            </a:r>
            <a:r>
              <a:rPr lang="en-US" sz="800" dirty="0">
                <a:solidFill>
                  <a:schemeClr val="tx1">
                    <a:lumMod val="85000"/>
                    <a:lumOff val="15000"/>
                  </a:schemeClr>
                </a:solidFill>
              </a:rPr>
              <a:t> les </a:t>
            </a:r>
            <a:r>
              <a:rPr lang="en-US" sz="800" b="1" dirty="0">
                <a:solidFill>
                  <a:schemeClr val="tx1">
                    <a:lumMod val="85000"/>
                    <a:lumOff val="15000"/>
                  </a:schemeClr>
                </a:solidFill>
              </a:rPr>
              <a:t>5</a:t>
            </a:r>
            <a:r>
              <a:rPr lang="en-US" sz="800" dirty="0">
                <a:solidFill>
                  <a:schemeClr val="tx1">
                    <a:lumMod val="85000"/>
                    <a:lumOff val="15000"/>
                  </a:schemeClr>
                </a:solidFill>
              </a:rPr>
              <a:t> </a:t>
            </a:r>
            <a:r>
              <a:rPr lang="en-US" sz="800" dirty="0" err="1">
                <a:solidFill>
                  <a:schemeClr val="tx1">
                    <a:lumMod val="85000"/>
                    <a:lumOff val="15000"/>
                  </a:schemeClr>
                </a:solidFill>
              </a:rPr>
              <a:t>ans</a:t>
            </a:r>
            <a:r>
              <a:rPr lang="en-US" sz="800" dirty="0">
                <a:solidFill>
                  <a:schemeClr val="tx1">
                    <a:lumMod val="85000"/>
                    <a:lumOff val="15000"/>
                  </a:schemeClr>
                </a:solidFill>
              </a:rPr>
              <a:t> avec </a:t>
            </a:r>
            <a:r>
              <a:rPr lang="en-US" sz="800" dirty="0" err="1">
                <a:solidFill>
                  <a:schemeClr val="tx1">
                    <a:lumMod val="85000"/>
                    <a:lumOff val="15000"/>
                  </a:schemeClr>
                </a:solidFill>
              </a:rPr>
              <a:t>moyennes</a:t>
            </a:r>
            <a:r>
              <a:rPr lang="en-US" sz="800" dirty="0">
                <a:solidFill>
                  <a:schemeClr val="tx1">
                    <a:lumMod val="85000"/>
                    <a:lumOff val="15000"/>
                  </a:schemeClr>
                </a:solidFill>
              </a:rPr>
              <a:t> des </a:t>
            </a:r>
            <a:r>
              <a:rPr lang="en-US" sz="800" dirty="0" err="1">
                <a:solidFill>
                  <a:schemeClr val="tx1">
                    <a:lumMod val="85000"/>
                    <a:lumOff val="15000"/>
                  </a:schemeClr>
                </a:solidFill>
              </a:rPr>
              <a:t>données</a:t>
            </a:r>
            <a:r>
              <a:rPr lang="en-US" sz="800" dirty="0">
                <a:solidFill>
                  <a:schemeClr val="tx1">
                    <a:lumMod val="85000"/>
                    <a:lumOff val="15000"/>
                  </a:schemeClr>
                </a:solidFill>
              </a:rPr>
              <a:t> </a:t>
            </a:r>
            <a:r>
              <a:rPr lang="en-US" sz="800" dirty="0" err="1">
                <a:solidFill>
                  <a:schemeClr val="tx1">
                    <a:lumMod val="85000"/>
                    <a:lumOff val="15000"/>
                  </a:schemeClr>
                </a:solidFill>
              </a:rPr>
              <a:t>d’input</a:t>
            </a:r>
            <a:r>
              <a:rPr lang="en-US" sz="800" dirty="0">
                <a:solidFill>
                  <a:schemeClr val="tx1">
                    <a:lumMod val="85000"/>
                    <a:lumOff val="15000"/>
                  </a:schemeClr>
                </a:solidFill>
              </a:rPr>
              <a:t> (</a:t>
            </a:r>
            <a:r>
              <a:rPr lang="en-US" sz="800" dirty="0" err="1">
                <a:solidFill>
                  <a:schemeClr val="tx1">
                    <a:lumMod val="85000"/>
                    <a:lumOff val="15000"/>
                  </a:schemeClr>
                </a:solidFill>
              </a:rPr>
              <a:t>décès</a:t>
            </a:r>
            <a:r>
              <a:rPr lang="en-US" sz="800" dirty="0">
                <a:solidFill>
                  <a:schemeClr val="tx1">
                    <a:lumMod val="85000"/>
                    <a:lumOff val="15000"/>
                  </a:schemeClr>
                </a:solidFill>
              </a:rPr>
              <a:t>, expos, </a:t>
            </a:r>
            <a:r>
              <a:rPr lang="en-US" sz="800" dirty="0" err="1">
                <a:solidFill>
                  <a:schemeClr val="tx1">
                    <a:lumMod val="85000"/>
                    <a:lumOff val="15000"/>
                  </a:schemeClr>
                </a:solidFill>
              </a:rPr>
              <a:t>taux</a:t>
            </a:r>
            <a:r>
              <a:rPr lang="en-US" sz="800" dirty="0">
                <a:solidFill>
                  <a:schemeClr val="tx1">
                    <a:lumMod val="85000"/>
                    <a:lumOff val="15000"/>
                  </a:schemeClr>
                </a:solidFill>
              </a:rPr>
              <a:t>) sur les 10ans. </a:t>
            </a:r>
            <a:endParaRPr lang="fr-FR" sz="800" dirty="0">
              <a:solidFill>
                <a:schemeClr val="tx1">
                  <a:lumMod val="85000"/>
                  <a:lumOff val="15000"/>
                </a:schemeClr>
              </a:solidFill>
            </a:endParaRPr>
          </a:p>
        </p:txBody>
      </p:sp>
      <p:sp>
        <p:nvSpPr>
          <p:cNvPr id="17" name="Arrow: Right 16">
            <a:extLst>
              <a:ext uri="{FF2B5EF4-FFF2-40B4-BE49-F238E27FC236}">
                <a16:creationId xmlns:a16="http://schemas.microsoft.com/office/drawing/2014/main" id="{B4384AE5-8F2E-430E-A75B-21DCD03F615B}"/>
              </a:ext>
            </a:extLst>
          </p:cNvPr>
          <p:cNvSpPr/>
          <p:nvPr/>
        </p:nvSpPr>
        <p:spPr>
          <a:xfrm>
            <a:off x="4631366" y="2748064"/>
            <a:ext cx="466317" cy="285545"/>
          </a:xfrm>
          <a:prstGeom prst="rightArrow">
            <a:avLst>
              <a:gd name="adj1" fmla="val 60331"/>
              <a:gd name="adj2" fmla="val 50000"/>
            </a:avLst>
          </a:prstGeom>
          <a:solidFill>
            <a:srgbClr val="9FD9B4"/>
          </a:solidFill>
          <a:ln w="12700">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13800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map&#10;&#10;Description automatically generated">
            <a:extLst>
              <a:ext uri="{FF2B5EF4-FFF2-40B4-BE49-F238E27FC236}">
                <a16:creationId xmlns:a16="http://schemas.microsoft.com/office/drawing/2014/main" id="{311953DB-2210-4633-9A06-C4D6BEC90D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673" y="1341810"/>
            <a:ext cx="3488932" cy="3488932"/>
          </a:xfrm>
          <a:prstGeom prst="rect">
            <a:avLst/>
          </a:prstGeom>
        </p:spPr>
      </p:pic>
      <p:sp>
        <p:nvSpPr>
          <p:cNvPr id="2" name="Title 1">
            <a:extLst>
              <a:ext uri="{FF2B5EF4-FFF2-40B4-BE49-F238E27FC236}">
                <a16:creationId xmlns:a16="http://schemas.microsoft.com/office/drawing/2014/main" id="{2D50B176-1A82-4FBC-A8F6-AE84497C54EB}"/>
              </a:ext>
            </a:extLst>
          </p:cNvPr>
          <p:cNvSpPr>
            <a:spLocks noGrp="1"/>
          </p:cNvSpPr>
          <p:nvPr>
            <p:ph type="title"/>
          </p:nvPr>
        </p:nvSpPr>
        <p:spPr/>
        <p:txBody>
          <a:bodyPr/>
          <a:lstStyle/>
          <a:p>
            <a:r>
              <a:rPr lang="en-US" dirty="0"/>
              <a:t>Etude 5</a:t>
            </a:r>
            <a:endParaRPr lang="fr-FR" dirty="0"/>
          </a:p>
        </p:txBody>
      </p:sp>
      <p:sp>
        <p:nvSpPr>
          <p:cNvPr id="3" name="Text Placeholder 2">
            <a:extLst>
              <a:ext uri="{FF2B5EF4-FFF2-40B4-BE49-F238E27FC236}">
                <a16:creationId xmlns:a16="http://schemas.microsoft.com/office/drawing/2014/main" id="{888FD8E3-81D1-45CA-8473-79ACE37A3BCA}"/>
              </a:ext>
            </a:extLst>
          </p:cNvPr>
          <p:cNvSpPr>
            <a:spLocks noGrp="1"/>
          </p:cNvSpPr>
          <p:nvPr>
            <p:ph type="body" sz="quarter" idx="11"/>
          </p:nvPr>
        </p:nvSpPr>
        <p:spPr/>
        <p:txBody>
          <a:bodyPr/>
          <a:lstStyle/>
          <a:p>
            <a:r>
              <a:rPr lang="en-US" dirty="0" err="1"/>
              <a:t>Lissage</a:t>
            </a:r>
            <a:r>
              <a:rPr lang="en-US" dirty="0"/>
              <a:t> des </a:t>
            </a:r>
            <a:r>
              <a:rPr lang="en-US" dirty="0" err="1"/>
              <a:t>données</a:t>
            </a:r>
            <a:r>
              <a:rPr lang="en-US" dirty="0"/>
              <a:t> </a:t>
            </a:r>
            <a:r>
              <a:rPr lang="en-US" dirty="0" err="1"/>
              <a:t>en</a:t>
            </a:r>
            <a:r>
              <a:rPr lang="en-US" dirty="0"/>
              <a:t> input (France)</a:t>
            </a:r>
            <a:endParaRPr lang="fr-FR" dirty="0"/>
          </a:p>
        </p:txBody>
      </p:sp>
      <p:sp>
        <p:nvSpPr>
          <p:cNvPr id="4" name="Text Placeholder 3">
            <a:extLst>
              <a:ext uri="{FF2B5EF4-FFF2-40B4-BE49-F238E27FC236}">
                <a16:creationId xmlns:a16="http://schemas.microsoft.com/office/drawing/2014/main" id="{8CDFA1F6-DA1B-4A5A-A05F-1CCEC3133BC6}"/>
              </a:ext>
            </a:extLst>
          </p:cNvPr>
          <p:cNvSpPr>
            <a:spLocks noGrp="1"/>
          </p:cNvSpPr>
          <p:nvPr>
            <p:ph type="body" sz="quarter" idx="10"/>
          </p:nvPr>
        </p:nvSpPr>
        <p:spPr>
          <a:xfrm>
            <a:off x="1249684" y="956756"/>
            <a:ext cx="1968910" cy="285545"/>
          </a:xfrm>
          <a:prstGeom prst="roundRect">
            <a:avLst>
              <a:gd name="adj" fmla="val 6093"/>
            </a:avLst>
          </a:prstGeom>
          <a:solidFill>
            <a:schemeClr val="accent6">
              <a:alpha val="23137"/>
            </a:schemeClr>
          </a:solidFill>
          <a:ln w="19050">
            <a:solidFill>
              <a:schemeClr val="accent6"/>
            </a:solidFill>
          </a:ln>
        </p:spPr>
        <p:txBody>
          <a:bodyPr lIns="91440" tIns="91440" rIns="91440" bIns="91440"/>
          <a:lstStyle/>
          <a:p>
            <a:pPr marL="0" indent="0" algn="ctr">
              <a:buNone/>
            </a:pPr>
            <a:r>
              <a:rPr lang="en-US" sz="800" b="1" dirty="0" err="1">
                <a:solidFill>
                  <a:schemeClr val="tx1">
                    <a:lumMod val="85000"/>
                    <a:lumOff val="15000"/>
                  </a:schemeClr>
                </a:solidFill>
              </a:rPr>
              <a:t>Lissage</a:t>
            </a:r>
            <a:r>
              <a:rPr lang="en-US" sz="800" b="1" dirty="0">
                <a:solidFill>
                  <a:schemeClr val="tx1">
                    <a:lumMod val="85000"/>
                    <a:lumOff val="15000"/>
                  </a:schemeClr>
                </a:solidFill>
              </a:rPr>
              <a:t> des </a:t>
            </a:r>
            <a:r>
              <a:rPr lang="en-US" sz="800" b="1" dirty="0" err="1">
                <a:solidFill>
                  <a:schemeClr val="tx1">
                    <a:lumMod val="85000"/>
                    <a:lumOff val="15000"/>
                  </a:schemeClr>
                </a:solidFill>
              </a:rPr>
              <a:t>données</a:t>
            </a:r>
            <a:r>
              <a:rPr lang="en-US" sz="800" b="1" dirty="0">
                <a:solidFill>
                  <a:schemeClr val="tx1">
                    <a:lumMod val="85000"/>
                    <a:lumOff val="15000"/>
                  </a:schemeClr>
                </a:solidFill>
              </a:rPr>
              <a:t> </a:t>
            </a:r>
            <a:r>
              <a:rPr lang="en-US" sz="800" b="1" dirty="0" err="1">
                <a:solidFill>
                  <a:schemeClr val="tx1">
                    <a:lumMod val="85000"/>
                    <a:lumOff val="15000"/>
                  </a:schemeClr>
                </a:solidFill>
              </a:rPr>
              <a:t>en</a:t>
            </a:r>
            <a:r>
              <a:rPr lang="en-US" sz="800" b="1" dirty="0">
                <a:solidFill>
                  <a:schemeClr val="tx1">
                    <a:lumMod val="85000"/>
                    <a:lumOff val="15000"/>
                  </a:schemeClr>
                </a:solidFill>
              </a:rPr>
              <a:t> input sur 5 </a:t>
            </a:r>
            <a:r>
              <a:rPr lang="en-US" sz="800" b="1" dirty="0" err="1">
                <a:solidFill>
                  <a:schemeClr val="tx1">
                    <a:lumMod val="85000"/>
                    <a:lumOff val="15000"/>
                  </a:schemeClr>
                </a:solidFill>
              </a:rPr>
              <a:t>ans</a:t>
            </a:r>
            <a:endParaRPr lang="fr-FR" sz="800" b="1" dirty="0">
              <a:solidFill>
                <a:schemeClr val="tx1">
                  <a:lumMod val="85000"/>
                  <a:lumOff val="15000"/>
                </a:schemeClr>
              </a:solidFill>
            </a:endParaRPr>
          </a:p>
        </p:txBody>
      </p:sp>
      <p:sp>
        <p:nvSpPr>
          <p:cNvPr id="17" name="Arrow: Right 16">
            <a:extLst>
              <a:ext uri="{FF2B5EF4-FFF2-40B4-BE49-F238E27FC236}">
                <a16:creationId xmlns:a16="http://schemas.microsoft.com/office/drawing/2014/main" id="{B4384AE5-8F2E-430E-A75B-21DCD03F615B}"/>
              </a:ext>
            </a:extLst>
          </p:cNvPr>
          <p:cNvSpPr/>
          <p:nvPr/>
        </p:nvSpPr>
        <p:spPr>
          <a:xfrm>
            <a:off x="4105683" y="2800728"/>
            <a:ext cx="466317" cy="285545"/>
          </a:xfrm>
          <a:prstGeom prst="rightArrow">
            <a:avLst>
              <a:gd name="adj1" fmla="val 60331"/>
              <a:gd name="adj2" fmla="val 50000"/>
            </a:avLst>
          </a:prstGeom>
          <a:solidFill>
            <a:srgbClr val="9FD9B4"/>
          </a:solidFill>
          <a:ln w="12700">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Picture 5" descr="A close up of a map&#10;&#10;Description automatically generated">
            <a:extLst>
              <a:ext uri="{FF2B5EF4-FFF2-40B4-BE49-F238E27FC236}">
                <a16:creationId xmlns:a16="http://schemas.microsoft.com/office/drawing/2014/main" id="{01317239-EB41-4103-974E-3FFA75186E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2834" y="1341808"/>
            <a:ext cx="4361165" cy="3488931"/>
          </a:xfrm>
          <a:prstGeom prst="rect">
            <a:avLst/>
          </a:prstGeom>
        </p:spPr>
      </p:pic>
      <p:sp>
        <p:nvSpPr>
          <p:cNvPr id="9" name="Text Placeholder 3">
            <a:extLst>
              <a:ext uri="{FF2B5EF4-FFF2-40B4-BE49-F238E27FC236}">
                <a16:creationId xmlns:a16="http://schemas.microsoft.com/office/drawing/2014/main" id="{8B6CCDC0-8DBC-40A4-85BB-1E4945BE539F}"/>
              </a:ext>
            </a:extLst>
          </p:cNvPr>
          <p:cNvSpPr txBox="1">
            <a:spLocks/>
          </p:cNvSpPr>
          <p:nvPr/>
        </p:nvSpPr>
        <p:spPr>
          <a:xfrm>
            <a:off x="5986118" y="956757"/>
            <a:ext cx="2027903" cy="285545"/>
          </a:xfrm>
          <a:prstGeom prst="roundRect">
            <a:avLst>
              <a:gd name="adj" fmla="val 6093"/>
            </a:avLst>
          </a:prstGeom>
          <a:solidFill>
            <a:schemeClr val="accent6">
              <a:alpha val="23137"/>
            </a:schemeClr>
          </a:solidFill>
          <a:ln w="19050">
            <a:solidFill>
              <a:schemeClr val="accent6"/>
            </a:solidFill>
          </a:ln>
        </p:spPr>
        <p:txBody>
          <a:bodyPr vert="horz" lIns="91440" tIns="91440" rIns="91440" bIns="91440"/>
          <a:lstStyle>
            <a:lvl1pPr marL="315908" indent="-315908" algn="l" defTabSz="815680" rtl="0" eaLnBrk="0" fontAlgn="base" hangingPunct="0">
              <a:spcBef>
                <a:spcPct val="20000"/>
              </a:spcBef>
              <a:spcAft>
                <a:spcPct val="0"/>
              </a:spcAft>
              <a:buSzPct val="120000"/>
              <a:buFontTx/>
              <a:buBlip>
                <a:blip r:embed="rId4"/>
              </a:buBlip>
              <a:defRPr sz="1600" kern="1200">
                <a:solidFill>
                  <a:schemeClr val="tx1"/>
                </a:solidFill>
                <a:latin typeface="+mn-lt"/>
                <a:ea typeface="+mn-ea"/>
                <a:cs typeface="Arial"/>
              </a:defRPr>
            </a:lvl1pPr>
            <a:lvl2pPr marL="631815" indent="-213703" algn="l" defTabSz="815680" rtl="0" eaLnBrk="0" fontAlgn="base" hangingPunct="0">
              <a:spcBef>
                <a:spcPct val="20000"/>
              </a:spcBef>
              <a:spcAft>
                <a:spcPct val="0"/>
              </a:spcAft>
              <a:buClr>
                <a:srgbClr val="00AEC6"/>
              </a:buClr>
              <a:buSzPct val="100000"/>
              <a:buFont typeface="Wingdings" pitchFamily="2" charset="2"/>
              <a:buChar char="à"/>
              <a:defRPr sz="1400" kern="1200" baseline="0">
                <a:solidFill>
                  <a:schemeClr val="tx1"/>
                </a:solidFill>
                <a:latin typeface="+mn-lt"/>
                <a:ea typeface="+mn-ea"/>
                <a:cs typeface="Arial"/>
              </a:defRPr>
            </a:lvl2pPr>
            <a:lvl3pPr marL="947723" indent="-213703" algn="l" defTabSz="815680" rtl="0" eaLnBrk="0" fontAlgn="base" hangingPunct="0">
              <a:spcBef>
                <a:spcPct val="20000"/>
              </a:spcBef>
              <a:spcAft>
                <a:spcPct val="0"/>
              </a:spcAft>
              <a:buClr>
                <a:srgbClr val="00AEC6"/>
              </a:buClr>
              <a:buSzPct val="100000"/>
              <a:buFont typeface="Source Sans Pro" pitchFamily="34" charset="0"/>
              <a:buChar char="–"/>
              <a:defRPr sz="1300" i="1" kern="1200">
                <a:solidFill>
                  <a:schemeClr val="tx1"/>
                </a:solidFill>
                <a:latin typeface="+mn-lt"/>
                <a:ea typeface="+mn-ea"/>
                <a:cs typeface="Arial"/>
              </a:defRPr>
            </a:lvl3pPr>
            <a:lvl4pPr marL="1152134" indent="-204411" algn="l" defTabSz="815680" rtl="0" eaLnBrk="0" fontAlgn="base" hangingPunct="0">
              <a:spcBef>
                <a:spcPct val="20000"/>
              </a:spcBef>
              <a:spcAft>
                <a:spcPct val="0"/>
              </a:spcAft>
              <a:buFont typeface="Arial" pitchFamily="34" charset="0"/>
              <a:buChar char="•"/>
              <a:defRPr sz="900" kern="1200">
                <a:solidFill>
                  <a:schemeClr val="tx1"/>
                </a:solidFill>
                <a:latin typeface="+mn-lt"/>
                <a:ea typeface="+mn-ea"/>
                <a:cs typeface="+mn-cs"/>
              </a:defRPr>
            </a:lvl4pPr>
            <a:lvl5pPr marL="1365837" indent="-213703" algn="l" defTabSz="815680" rtl="0" eaLnBrk="0" fontAlgn="base" hangingPunct="0">
              <a:spcBef>
                <a:spcPct val="20000"/>
              </a:spcBef>
              <a:spcAft>
                <a:spcPct val="0"/>
              </a:spcAft>
              <a:buFont typeface="Open Sans" pitchFamily="34" charset="0"/>
              <a:buChar char="&gt;"/>
              <a:defRPr sz="7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Tx/>
              <a:buNone/>
            </a:pPr>
            <a:r>
              <a:rPr lang="en-US" sz="800" b="1" dirty="0">
                <a:solidFill>
                  <a:schemeClr val="tx1">
                    <a:lumMod val="85000"/>
                    <a:lumOff val="15000"/>
                  </a:schemeClr>
                </a:solidFill>
              </a:rPr>
              <a:t>Moyenne des ameliorations sur 5ans </a:t>
            </a:r>
            <a:endParaRPr lang="fr-FR" sz="800" b="1" dirty="0">
              <a:solidFill>
                <a:schemeClr val="tx1">
                  <a:lumMod val="85000"/>
                  <a:lumOff val="15000"/>
                </a:schemeClr>
              </a:solidFill>
            </a:endParaRPr>
          </a:p>
        </p:txBody>
      </p:sp>
    </p:spTree>
    <p:extLst>
      <p:ext uri="{BB962C8B-B14F-4D97-AF65-F5344CB8AC3E}">
        <p14:creationId xmlns:p14="http://schemas.microsoft.com/office/powerpoint/2010/main" val="2303267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a:t>Etude 1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err="1"/>
              <a:t>Maroc</a:t>
            </a:r>
            <a:r>
              <a:rPr lang="en-US" dirty="0"/>
              <a:t> – 2016</a:t>
            </a:r>
            <a:endParaRPr lang="fr-FR" dirty="0"/>
          </a:p>
        </p:txBody>
      </p:sp>
      <p:sp>
        <p:nvSpPr>
          <p:cNvPr id="12" name="TextBox 11">
            <a:extLst>
              <a:ext uri="{FF2B5EF4-FFF2-40B4-BE49-F238E27FC236}">
                <a16:creationId xmlns:a16="http://schemas.microsoft.com/office/drawing/2014/main" id="{B8635029-DCF5-4A66-9EF7-F130DD57A2E2}"/>
              </a:ext>
            </a:extLst>
          </p:cNvPr>
          <p:cNvSpPr txBox="1"/>
          <p:nvPr/>
        </p:nvSpPr>
        <p:spPr bwMode="auto">
          <a:xfrm>
            <a:off x="295600" y="1308076"/>
            <a:ext cx="3654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ctr">
            <a:spAutoFit/>
          </a:bodyPr>
          <a:lstStyle/>
          <a:p>
            <a:pPr eaLnBrk="1" hangingPunct="1"/>
            <a:r>
              <a:rPr lang="en-US" sz="5400" b="1" dirty="0">
                <a:solidFill>
                  <a:srgbClr val="00AEC6"/>
                </a:solidFill>
                <a:latin typeface="+mj-lt"/>
                <a:cs typeface="Arial" pitchFamily="34" charset="0"/>
              </a:rPr>
              <a:t>1</a:t>
            </a:r>
            <a:endParaRPr lang="fr-FR" sz="5400" b="1" dirty="0" err="1">
              <a:solidFill>
                <a:srgbClr val="00AEC6"/>
              </a:solidFill>
              <a:latin typeface="+mj-lt"/>
              <a:cs typeface="Arial" pitchFamily="34" charset="0"/>
            </a:endParaRPr>
          </a:p>
        </p:txBody>
      </p:sp>
      <p:sp>
        <p:nvSpPr>
          <p:cNvPr id="13" name="TextBox 12">
            <a:extLst>
              <a:ext uri="{FF2B5EF4-FFF2-40B4-BE49-F238E27FC236}">
                <a16:creationId xmlns:a16="http://schemas.microsoft.com/office/drawing/2014/main" id="{B3F3C2AB-6981-47D1-959A-8590E3064943}"/>
              </a:ext>
            </a:extLst>
          </p:cNvPr>
          <p:cNvSpPr txBox="1"/>
          <p:nvPr/>
        </p:nvSpPr>
        <p:spPr bwMode="auto">
          <a:xfrm>
            <a:off x="583811" y="2017752"/>
            <a:ext cx="23505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Atteindre des gains de 7 mois d’espérance de vie en faisant varier la composante </a:t>
            </a:r>
            <a:r>
              <a:rPr lang="fr-FR" sz="1200" b="1" dirty="0">
                <a:solidFill>
                  <a:srgbClr val="404040"/>
                </a:solidFill>
                <a:latin typeface="+mj-lt"/>
                <a:cs typeface="Arial" pitchFamily="34" charset="0"/>
              </a:rPr>
              <a:t>accidentelle.</a:t>
            </a:r>
          </a:p>
        </p:txBody>
      </p:sp>
      <p:pic>
        <p:nvPicPr>
          <p:cNvPr id="3" name="Picture 2" descr="A close up of a map&#10;&#10;Description automatically generated">
            <a:extLst>
              <a:ext uri="{FF2B5EF4-FFF2-40B4-BE49-F238E27FC236}">
                <a16:creationId xmlns:a16="http://schemas.microsoft.com/office/drawing/2014/main" id="{D51F4545-B190-4515-9AF4-DDC06AE2D3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5088" y="525317"/>
            <a:ext cx="5395304" cy="4046478"/>
          </a:xfrm>
          <a:prstGeom prst="rect">
            <a:avLst/>
          </a:prstGeom>
        </p:spPr>
      </p:pic>
      <p:sp>
        <p:nvSpPr>
          <p:cNvPr id="15" name="Rectangle: Rounded Corners 14">
            <a:extLst>
              <a:ext uri="{FF2B5EF4-FFF2-40B4-BE49-F238E27FC236}">
                <a16:creationId xmlns:a16="http://schemas.microsoft.com/office/drawing/2014/main" id="{803806C2-C100-45EE-93A7-050FD9B28707}"/>
              </a:ext>
            </a:extLst>
          </p:cNvPr>
          <p:cNvSpPr/>
          <p:nvPr/>
        </p:nvSpPr>
        <p:spPr>
          <a:xfrm>
            <a:off x="661085" y="2743200"/>
            <a:ext cx="2047739" cy="1381560"/>
          </a:xfrm>
          <a:prstGeom prst="roundRect">
            <a:avLst/>
          </a:prstGeom>
          <a:solidFill>
            <a:srgbClr val="00ADC6">
              <a:alpha val="58824"/>
            </a:srgbClr>
          </a:solid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a:t>
            </a:r>
            <a:r>
              <a:rPr lang="en-US" b="1" dirty="0" err="1"/>
              <a:t>mois</a:t>
            </a:r>
            <a:r>
              <a:rPr lang="en-US" b="1" dirty="0"/>
              <a:t> </a:t>
            </a:r>
            <a:r>
              <a:rPr lang="en-US" b="1" dirty="0" err="1"/>
              <a:t>d’EV</a:t>
            </a:r>
            <a:r>
              <a:rPr lang="en-US" b="1" dirty="0"/>
              <a:t> </a:t>
            </a:r>
            <a:r>
              <a:rPr lang="en-US" b="1" dirty="0" err="1"/>
              <a:t>gagnée</a:t>
            </a:r>
            <a:r>
              <a:rPr lang="en-US" b="1" dirty="0"/>
              <a:t> </a:t>
            </a:r>
          </a:p>
          <a:p>
            <a:pPr algn="ctr"/>
            <a:r>
              <a:rPr lang="en-US" b="1" dirty="0"/>
              <a:t>= </a:t>
            </a:r>
          </a:p>
          <a:p>
            <a:pPr algn="ctr"/>
            <a:r>
              <a:rPr lang="en-US" sz="3200" b="1" dirty="0"/>
              <a:t>-4.5%</a:t>
            </a:r>
          </a:p>
          <a:p>
            <a:pPr algn="ctr"/>
            <a:r>
              <a:rPr lang="en-US" sz="1100" dirty="0"/>
              <a:t>de </a:t>
            </a:r>
            <a:r>
              <a:rPr lang="en-US" sz="1100" dirty="0" err="1"/>
              <a:t>mortalité</a:t>
            </a:r>
            <a:r>
              <a:rPr lang="en-US" sz="1100" dirty="0"/>
              <a:t> </a:t>
            </a:r>
            <a:r>
              <a:rPr lang="en-US" sz="1100" dirty="0" err="1"/>
              <a:t>accidentelle</a:t>
            </a:r>
            <a:endParaRPr lang="fr-FR" sz="1100" dirty="0"/>
          </a:p>
        </p:txBody>
      </p:sp>
    </p:spTree>
    <p:extLst>
      <p:ext uri="{BB962C8B-B14F-4D97-AF65-F5344CB8AC3E}">
        <p14:creationId xmlns:p14="http://schemas.microsoft.com/office/powerpoint/2010/main" val="356822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a:t>Etude 1	</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err="1"/>
              <a:t>Maroc</a:t>
            </a:r>
            <a:r>
              <a:rPr lang="en-US" dirty="0"/>
              <a:t> – 2016</a:t>
            </a:r>
            <a:endParaRPr lang="fr-FR" dirty="0"/>
          </a:p>
        </p:txBody>
      </p:sp>
      <p:sp>
        <p:nvSpPr>
          <p:cNvPr id="12" name="TextBox 11">
            <a:extLst>
              <a:ext uri="{FF2B5EF4-FFF2-40B4-BE49-F238E27FC236}">
                <a16:creationId xmlns:a16="http://schemas.microsoft.com/office/drawing/2014/main" id="{B8635029-DCF5-4A66-9EF7-F130DD57A2E2}"/>
              </a:ext>
            </a:extLst>
          </p:cNvPr>
          <p:cNvSpPr txBox="1"/>
          <p:nvPr/>
        </p:nvSpPr>
        <p:spPr bwMode="auto">
          <a:xfrm>
            <a:off x="316226" y="1331270"/>
            <a:ext cx="3654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ctr">
            <a:spAutoFit/>
          </a:bodyPr>
          <a:lstStyle/>
          <a:p>
            <a:pPr eaLnBrk="1" hangingPunct="1"/>
            <a:r>
              <a:rPr lang="en-US" sz="5400" b="1" dirty="0">
                <a:solidFill>
                  <a:srgbClr val="00AEC6"/>
                </a:solidFill>
                <a:latin typeface="+mj-lt"/>
                <a:cs typeface="Arial" pitchFamily="34" charset="0"/>
              </a:rPr>
              <a:t>2</a:t>
            </a:r>
            <a:endParaRPr lang="fr-FR" sz="5400" b="1" dirty="0" err="1">
              <a:solidFill>
                <a:srgbClr val="00AEC6"/>
              </a:solidFill>
              <a:latin typeface="+mj-lt"/>
              <a:cs typeface="Arial" pitchFamily="34" charset="0"/>
            </a:endParaRPr>
          </a:p>
        </p:txBody>
      </p:sp>
      <p:sp>
        <p:nvSpPr>
          <p:cNvPr id="13" name="TextBox 12">
            <a:extLst>
              <a:ext uri="{FF2B5EF4-FFF2-40B4-BE49-F238E27FC236}">
                <a16:creationId xmlns:a16="http://schemas.microsoft.com/office/drawing/2014/main" id="{B3F3C2AB-6981-47D1-959A-8590E3064943}"/>
              </a:ext>
            </a:extLst>
          </p:cNvPr>
          <p:cNvSpPr txBox="1"/>
          <p:nvPr/>
        </p:nvSpPr>
        <p:spPr bwMode="auto">
          <a:xfrm>
            <a:off x="714574" y="2017752"/>
            <a:ext cx="204773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Atteindre des gains de 7 mois d’espérance de vie en faisant varier la composante </a:t>
            </a:r>
            <a:r>
              <a:rPr lang="fr-FR" sz="1200" b="1" dirty="0">
                <a:solidFill>
                  <a:srgbClr val="404040"/>
                </a:solidFill>
                <a:latin typeface="+mj-lt"/>
                <a:cs typeface="Arial" pitchFamily="34" charset="0"/>
              </a:rPr>
              <a:t>infantile.</a:t>
            </a:r>
          </a:p>
        </p:txBody>
      </p:sp>
      <p:pic>
        <p:nvPicPr>
          <p:cNvPr id="6" name="Picture 5" descr="A picture containing table&#10;&#10;Description automatically generated">
            <a:extLst>
              <a:ext uri="{FF2B5EF4-FFF2-40B4-BE49-F238E27FC236}">
                <a16:creationId xmlns:a16="http://schemas.microsoft.com/office/drawing/2014/main" id="{F9587162-1EDF-4699-AB0A-CA4459F804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5088" y="525318"/>
            <a:ext cx="5395304" cy="4046478"/>
          </a:xfrm>
          <a:prstGeom prst="rect">
            <a:avLst/>
          </a:prstGeom>
        </p:spPr>
      </p:pic>
      <p:sp>
        <p:nvSpPr>
          <p:cNvPr id="8" name="Rectangle: Rounded Corners 7">
            <a:extLst>
              <a:ext uri="{FF2B5EF4-FFF2-40B4-BE49-F238E27FC236}">
                <a16:creationId xmlns:a16="http://schemas.microsoft.com/office/drawing/2014/main" id="{4A4930CC-0CD8-4507-99FE-C3DE184360D5}"/>
              </a:ext>
            </a:extLst>
          </p:cNvPr>
          <p:cNvSpPr/>
          <p:nvPr/>
        </p:nvSpPr>
        <p:spPr>
          <a:xfrm>
            <a:off x="714574" y="2750652"/>
            <a:ext cx="2047739" cy="1381560"/>
          </a:xfrm>
          <a:prstGeom prst="roundRect">
            <a:avLst/>
          </a:prstGeom>
          <a:solidFill>
            <a:srgbClr val="00ADC6">
              <a:alpha val="58824"/>
            </a:srgbClr>
          </a:solid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 </a:t>
            </a:r>
            <a:r>
              <a:rPr lang="en-US" b="1" dirty="0" err="1"/>
              <a:t>mois</a:t>
            </a:r>
            <a:r>
              <a:rPr lang="en-US" b="1" dirty="0"/>
              <a:t> </a:t>
            </a:r>
            <a:r>
              <a:rPr lang="en-US" b="1" dirty="0" err="1"/>
              <a:t>d’EV</a:t>
            </a:r>
            <a:r>
              <a:rPr lang="en-US" b="1" dirty="0"/>
              <a:t> </a:t>
            </a:r>
            <a:r>
              <a:rPr lang="en-US" b="1" dirty="0" err="1"/>
              <a:t>gagnée</a:t>
            </a:r>
            <a:r>
              <a:rPr lang="en-US" b="1" dirty="0"/>
              <a:t> </a:t>
            </a:r>
          </a:p>
          <a:p>
            <a:pPr algn="ctr"/>
            <a:r>
              <a:rPr lang="en-US" b="1" dirty="0"/>
              <a:t>= </a:t>
            </a:r>
          </a:p>
          <a:p>
            <a:pPr algn="ctr"/>
            <a:r>
              <a:rPr lang="en-US" sz="3200" b="1" dirty="0"/>
              <a:t>-2.4%</a:t>
            </a:r>
          </a:p>
          <a:p>
            <a:pPr algn="ctr"/>
            <a:r>
              <a:rPr lang="en-US" sz="1100" dirty="0"/>
              <a:t>de </a:t>
            </a:r>
            <a:r>
              <a:rPr lang="en-US" sz="1100" dirty="0" err="1"/>
              <a:t>mortalité</a:t>
            </a:r>
            <a:r>
              <a:rPr lang="en-US" sz="1100" dirty="0"/>
              <a:t> infantile</a:t>
            </a:r>
            <a:endParaRPr lang="fr-FR" sz="1100" dirty="0"/>
          </a:p>
        </p:txBody>
      </p:sp>
    </p:spTree>
    <p:extLst>
      <p:ext uri="{BB962C8B-B14F-4D97-AF65-F5344CB8AC3E}">
        <p14:creationId xmlns:p14="http://schemas.microsoft.com/office/powerpoint/2010/main" val="168087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a:solidFill>
                  <a:schemeClr val="bg1"/>
                </a:solidFill>
              </a:rPr>
              <a:t>Etude 2</a:t>
            </a:r>
            <a:endParaRPr lang="fr-FR" b="1" dirty="0">
              <a:solidFill>
                <a:schemeClr val="bg1"/>
              </a:solidFill>
            </a:endParaRPr>
          </a:p>
        </p:txBody>
      </p:sp>
    </p:spTree>
    <p:extLst>
      <p:ext uri="{BB962C8B-B14F-4D97-AF65-F5344CB8AC3E}">
        <p14:creationId xmlns:p14="http://schemas.microsoft.com/office/powerpoint/2010/main" val="385745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en-US" dirty="0"/>
              <a:t>Etude 2</a:t>
            </a:r>
            <a:endParaRPr lang="fr-FR" dirty="0"/>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a:t>
            </a:r>
          </a:p>
        </p:txBody>
      </p:sp>
      <p:sp>
        <p:nvSpPr>
          <p:cNvPr id="4" name="Text Placeholder 3">
            <a:extLst>
              <a:ext uri="{FF2B5EF4-FFF2-40B4-BE49-F238E27FC236}">
                <a16:creationId xmlns:a16="http://schemas.microsoft.com/office/drawing/2014/main" id="{FAEEB91D-64DD-B247-BAF4-AEECD9160321}"/>
              </a:ext>
            </a:extLst>
          </p:cNvPr>
          <p:cNvSpPr>
            <a:spLocks noGrp="1"/>
          </p:cNvSpPr>
          <p:nvPr>
            <p:ph type="body" sz="quarter" idx="10"/>
          </p:nvPr>
        </p:nvSpPr>
        <p:spPr>
          <a:xfrm>
            <a:off x="234001" y="1126211"/>
            <a:ext cx="2108270" cy="3658695"/>
          </a:xfrm>
        </p:spPr>
        <p:txBody>
          <a:bodyPr/>
          <a:lstStyle/>
          <a:p>
            <a:r>
              <a:rPr lang="fr-FR" sz="1200" dirty="0"/>
              <a:t>Changement de paramètres du fit : </a:t>
            </a:r>
          </a:p>
          <a:p>
            <a:pPr lvl="1"/>
            <a:r>
              <a:rPr lang="el-GR" sz="1050" dirty="0"/>
              <a:t>λ</a:t>
            </a:r>
            <a:r>
              <a:rPr lang="en-GB" sz="1050" baseline="-25000" dirty="0"/>
              <a:t>senescent</a:t>
            </a:r>
            <a:r>
              <a:rPr lang="fr-FR" sz="1050" baseline="-25000" dirty="0"/>
              <a:t> </a:t>
            </a:r>
            <a:r>
              <a:rPr lang="fr-FR" sz="1050" dirty="0"/>
              <a:t>= 1 et </a:t>
            </a:r>
            <a:r>
              <a:rPr lang="el-GR" sz="1050" dirty="0"/>
              <a:t>λ</a:t>
            </a:r>
            <a:r>
              <a:rPr lang="en-GB" sz="1050" baseline="-25000" dirty="0"/>
              <a:t>hump</a:t>
            </a:r>
            <a:r>
              <a:rPr lang="fr-FR" sz="1050" dirty="0"/>
              <a:t>= 1 : paramètres de rigidité des composantes,    “quantité de lissage imposée à la composante”. Les paramètres par défaut sont respectivement 10 et 1.</a:t>
            </a:r>
          </a:p>
          <a:p>
            <a:pPr lvl="1"/>
            <a:r>
              <a:rPr lang="fr-FR" sz="1050" dirty="0"/>
              <a:t>X</a:t>
            </a:r>
            <a:r>
              <a:rPr lang="fr-FR" sz="1050" baseline="-25000" dirty="0"/>
              <a:t>1</a:t>
            </a:r>
            <a:r>
              <a:rPr lang="fr-FR" sz="1050" dirty="0"/>
              <a:t> = 25</a:t>
            </a:r>
            <a:br>
              <a:rPr lang="fr-FR" sz="1050" dirty="0"/>
            </a:br>
            <a:r>
              <a:rPr lang="fr-FR" sz="1050" dirty="0"/>
              <a:t>X</a:t>
            </a:r>
            <a:r>
              <a:rPr lang="fr-FR" sz="1050" baseline="-25000" dirty="0"/>
              <a:t>2</a:t>
            </a:r>
            <a:r>
              <a:rPr lang="fr-FR" sz="1050" dirty="0"/>
              <a:t> = 40</a:t>
            </a:r>
            <a:br>
              <a:rPr lang="fr-FR" sz="1050" dirty="0"/>
            </a:br>
            <a:r>
              <a:rPr lang="fr-FR" sz="1050" dirty="0"/>
              <a:t>Intervalle d’âges où les composantes accident et senescence se chevauchent. </a:t>
            </a:r>
          </a:p>
        </p:txBody>
      </p:sp>
      <p:sp>
        <p:nvSpPr>
          <p:cNvPr id="8" name="TextBox 7">
            <a:extLst>
              <a:ext uri="{FF2B5EF4-FFF2-40B4-BE49-F238E27FC236}">
                <a16:creationId xmlns:a16="http://schemas.microsoft.com/office/drawing/2014/main" id="{834798F4-4322-B041-A5A3-0F3CBAEE872C}"/>
              </a:ext>
            </a:extLst>
          </p:cNvPr>
          <p:cNvSpPr txBox="1"/>
          <p:nvPr/>
        </p:nvSpPr>
        <p:spPr bwMode="auto">
          <a:xfrm>
            <a:off x="7016262" y="631478"/>
            <a:ext cx="3061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rgbClr val="404040"/>
                </a:solidFill>
                <a:latin typeface="+mj-lt"/>
                <a:cs typeface="Arial" pitchFamily="34" charset="0"/>
              </a:rPr>
              <a:t>Male</a:t>
            </a:r>
          </a:p>
        </p:txBody>
      </p:sp>
      <p:sp>
        <p:nvSpPr>
          <p:cNvPr id="9" name="TextBox 8">
            <a:extLst>
              <a:ext uri="{FF2B5EF4-FFF2-40B4-BE49-F238E27FC236}">
                <a16:creationId xmlns:a16="http://schemas.microsoft.com/office/drawing/2014/main" id="{5F207FFF-FC89-9E4D-9EAE-2BA8CC781A20}"/>
              </a:ext>
            </a:extLst>
          </p:cNvPr>
          <p:cNvSpPr txBox="1"/>
          <p:nvPr/>
        </p:nvSpPr>
        <p:spPr bwMode="auto">
          <a:xfrm>
            <a:off x="4335757" y="631478"/>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err="1">
                <a:solidFill>
                  <a:srgbClr val="404040"/>
                </a:solidFill>
                <a:latin typeface="+mj-lt"/>
                <a:cs typeface="Arial" pitchFamily="34" charset="0"/>
              </a:rPr>
              <a:t>Female</a:t>
            </a:r>
            <a:endParaRPr lang="fr-FR" sz="1200" dirty="0">
              <a:solidFill>
                <a:srgbClr val="404040"/>
              </a:solidFill>
              <a:latin typeface="+mj-lt"/>
              <a:cs typeface="Arial" pitchFamily="34" charset="0"/>
            </a:endParaRPr>
          </a:p>
        </p:txBody>
      </p:sp>
      <p:pic>
        <p:nvPicPr>
          <p:cNvPr id="11" name="Picture 10">
            <a:extLst>
              <a:ext uri="{FF2B5EF4-FFF2-40B4-BE49-F238E27FC236}">
                <a16:creationId xmlns:a16="http://schemas.microsoft.com/office/drawing/2014/main" id="{7CE4E639-2F78-2B4C-A352-616A3E4E8BE1}"/>
              </a:ext>
            </a:extLst>
          </p:cNvPr>
          <p:cNvPicPr>
            <a:picLocks noChangeAspect="1"/>
          </p:cNvPicPr>
          <p:nvPr/>
        </p:nvPicPr>
        <p:blipFill rotWithShape="1">
          <a:blip r:embed="rId2"/>
          <a:srcRect t="33118"/>
          <a:stretch/>
        </p:blipFill>
        <p:spPr>
          <a:xfrm>
            <a:off x="2714330" y="1018262"/>
            <a:ext cx="6068669" cy="3272605"/>
          </a:xfrm>
          <a:prstGeom prst="rect">
            <a:avLst/>
          </a:prstGeom>
        </p:spPr>
      </p:pic>
    </p:spTree>
    <p:extLst>
      <p:ext uri="{BB962C8B-B14F-4D97-AF65-F5344CB8AC3E}">
        <p14:creationId xmlns:p14="http://schemas.microsoft.com/office/powerpoint/2010/main" val="4270037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en-US" dirty="0"/>
              <a:t>Etude 2</a:t>
            </a:r>
            <a:endParaRPr lang="fr-FR" dirty="0"/>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 : composantes avant / après</a:t>
            </a:r>
          </a:p>
        </p:txBody>
      </p:sp>
      <p:sp>
        <p:nvSpPr>
          <p:cNvPr id="8" name="TextBox 7">
            <a:extLst>
              <a:ext uri="{FF2B5EF4-FFF2-40B4-BE49-F238E27FC236}">
                <a16:creationId xmlns:a16="http://schemas.microsoft.com/office/drawing/2014/main" id="{834798F4-4322-B041-A5A3-0F3CBAEE872C}"/>
              </a:ext>
            </a:extLst>
          </p:cNvPr>
          <p:cNvSpPr txBox="1"/>
          <p:nvPr/>
        </p:nvSpPr>
        <p:spPr bwMode="auto">
          <a:xfrm>
            <a:off x="7452289" y="1409316"/>
            <a:ext cx="3061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rgbClr val="404040"/>
                </a:solidFill>
                <a:latin typeface="+mj-lt"/>
                <a:cs typeface="Arial" pitchFamily="34" charset="0"/>
              </a:rPr>
              <a:t>Male</a:t>
            </a:r>
          </a:p>
        </p:txBody>
      </p:sp>
      <p:sp>
        <p:nvSpPr>
          <p:cNvPr id="9" name="TextBox 8">
            <a:extLst>
              <a:ext uri="{FF2B5EF4-FFF2-40B4-BE49-F238E27FC236}">
                <a16:creationId xmlns:a16="http://schemas.microsoft.com/office/drawing/2014/main" id="{5F207FFF-FC89-9E4D-9EAE-2BA8CC781A20}"/>
              </a:ext>
            </a:extLst>
          </p:cNvPr>
          <p:cNvSpPr txBox="1"/>
          <p:nvPr/>
        </p:nvSpPr>
        <p:spPr bwMode="auto">
          <a:xfrm>
            <a:off x="5553221" y="1409316"/>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err="1">
                <a:solidFill>
                  <a:srgbClr val="404040"/>
                </a:solidFill>
                <a:latin typeface="+mj-lt"/>
                <a:cs typeface="Arial" pitchFamily="34" charset="0"/>
              </a:rPr>
              <a:t>Female</a:t>
            </a:r>
            <a:endParaRPr lang="fr-FR" sz="1200" dirty="0">
              <a:solidFill>
                <a:srgbClr val="404040"/>
              </a:solidFill>
              <a:latin typeface="+mj-lt"/>
              <a:cs typeface="Arial" pitchFamily="34" charset="0"/>
            </a:endParaRPr>
          </a:p>
        </p:txBody>
      </p:sp>
      <p:pic>
        <p:nvPicPr>
          <p:cNvPr id="10" name="Picture 9">
            <a:extLst>
              <a:ext uri="{FF2B5EF4-FFF2-40B4-BE49-F238E27FC236}">
                <a16:creationId xmlns:a16="http://schemas.microsoft.com/office/drawing/2014/main" id="{8AEB4D8B-BE65-4140-A4AA-CAEB8ADD102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550"/>
          <a:stretch/>
        </p:blipFill>
        <p:spPr>
          <a:xfrm>
            <a:off x="716286" y="1702205"/>
            <a:ext cx="3449433" cy="2644765"/>
          </a:xfrm>
          <a:prstGeom prst="rect">
            <a:avLst/>
          </a:prstGeom>
        </p:spPr>
      </p:pic>
      <p:sp>
        <p:nvSpPr>
          <p:cNvPr id="12" name="TextBox 11">
            <a:extLst>
              <a:ext uri="{FF2B5EF4-FFF2-40B4-BE49-F238E27FC236}">
                <a16:creationId xmlns:a16="http://schemas.microsoft.com/office/drawing/2014/main" id="{F414677B-6943-475A-9ECA-B357D95D28B5}"/>
              </a:ext>
            </a:extLst>
          </p:cNvPr>
          <p:cNvSpPr txBox="1"/>
          <p:nvPr/>
        </p:nvSpPr>
        <p:spPr bwMode="auto">
          <a:xfrm>
            <a:off x="3048515" y="1409316"/>
            <a:ext cx="3061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rgbClr val="404040"/>
                </a:solidFill>
                <a:latin typeface="+mj-lt"/>
                <a:cs typeface="Arial" pitchFamily="34" charset="0"/>
              </a:rPr>
              <a:t>Male</a:t>
            </a:r>
          </a:p>
        </p:txBody>
      </p:sp>
      <p:sp>
        <p:nvSpPr>
          <p:cNvPr id="13" name="TextBox 12">
            <a:extLst>
              <a:ext uri="{FF2B5EF4-FFF2-40B4-BE49-F238E27FC236}">
                <a16:creationId xmlns:a16="http://schemas.microsoft.com/office/drawing/2014/main" id="{64F32D0C-1CDB-4183-AB59-EC29CBB392CD}"/>
              </a:ext>
            </a:extLst>
          </p:cNvPr>
          <p:cNvSpPr txBox="1"/>
          <p:nvPr/>
        </p:nvSpPr>
        <p:spPr bwMode="auto">
          <a:xfrm>
            <a:off x="1385537" y="1409316"/>
            <a:ext cx="4744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err="1">
                <a:solidFill>
                  <a:srgbClr val="404040"/>
                </a:solidFill>
                <a:latin typeface="+mj-lt"/>
                <a:cs typeface="Arial" pitchFamily="34" charset="0"/>
              </a:rPr>
              <a:t>Female</a:t>
            </a:r>
            <a:endParaRPr lang="fr-FR" sz="1200" dirty="0">
              <a:solidFill>
                <a:srgbClr val="404040"/>
              </a:solidFill>
              <a:latin typeface="+mj-lt"/>
              <a:cs typeface="Arial" pitchFamily="34" charset="0"/>
            </a:endParaRPr>
          </a:p>
        </p:txBody>
      </p:sp>
      <p:cxnSp>
        <p:nvCxnSpPr>
          <p:cNvPr id="15" name="Straight Connector 14">
            <a:extLst>
              <a:ext uri="{FF2B5EF4-FFF2-40B4-BE49-F238E27FC236}">
                <a16:creationId xmlns:a16="http://schemas.microsoft.com/office/drawing/2014/main" id="{D2DFC7F5-033E-4F65-A640-AB6275CB09E6}"/>
              </a:ext>
            </a:extLst>
          </p:cNvPr>
          <p:cNvCxnSpPr/>
          <p:nvPr/>
        </p:nvCxnSpPr>
        <p:spPr>
          <a:xfrm>
            <a:off x="4516644" y="1171928"/>
            <a:ext cx="0" cy="3444469"/>
          </a:xfrm>
          <a:prstGeom prst="line">
            <a:avLst/>
          </a:prstGeom>
          <a:ln w="28575">
            <a:solidFill>
              <a:srgbClr val="9FD9B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09F09-B326-468B-8194-CBF647881BBF}"/>
              </a:ext>
            </a:extLst>
          </p:cNvPr>
          <p:cNvSpPr txBox="1"/>
          <p:nvPr/>
        </p:nvSpPr>
        <p:spPr bwMode="auto">
          <a:xfrm>
            <a:off x="2079526" y="1165148"/>
            <a:ext cx="7229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en-US" sz="1600" b="1" dirty="0">
                <a:solidFill>
                  <a:srgbClr val="9FD9B4"/>
                </a:solidFill>
                <a:latin typeface="+mj-lt"/>
                <a:cs typeface="Arial" pitchFamily="34" charset="0"/>
              </a:rPr>
              <a:t>BEFORE</a:t>
            </a:r>
          </a:p>
        </p:txBody>
      </p:sp>
      <p:sp>
        <p:nvSpPr>
          <p:cNvPr id="17" name="TextBox 16">
            <a:extLst>
              <a:ext uri="{FF2B5EF4-FFF2-40B4-BE49-F238E27FC236}">
                <a16:creationId xmlns:a16="http://schemas.microsoft.com/office/drawing/2014/main" id="{1A523050-4A19-42E6-A67F-0DCD6E6E53ED}"/>
              </a:ext>
            </a:extLst>
          </p:cNvPr>
          <p:cNvSpPr txBox="1"/>
          <p:nvPr/>
        </p:nvSpPr>
        <p:spPr bwMode="auto">
          <a:xfrm>
            <a:off x="6374762" y="1175504"/>
            <a:ext cx="5770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en-US" sz="1600" b="1" dirty="0">
                <a:solidFill>
                  <a:srgbClr val="9FD9B4"/>
                </a:solidFill>
                <a:latin typeface="+mj-lt"/>
                <a:cs typeface="Arial" pitchFamily="34" charset="0"/>
              </a:rPr>
              <a:t>AFTER</a:t>
            </a:r>
            <a:endParaRPr lang="fr-FR" sz="1600" b="1" dirty="0" err="1">
              <a:solidFill>
                <a:srgbClr val="9FD9B4"/>
              </a:solidFill>
              <a:latin typeface="+mj-lt"/>
              <a:cs typeface="Arial" pitchFamily="34" charset="0"/>
            </a:endParaRPr>
          </a:p>
        </p:txBody>
      </p:sp>
      <p:pic>
        <p:nvPicPr>
          <p:cNvPr id="19" name="Picture 18" descr="A close up of a map&#10;&#10;Description automatically generated">
            <a:extLst>
              <a:ext uri="{FF2B5EF4-FFF2-40B4-BE49-F238E27FC236}">
                <a16:creationId xmlns:a16="http://schemas.microsoft.com/office/drawing/2014/main" id="{66D77659-9747-40C9-B60D-030B58278E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032"/>
          <a:stretch/>
        </p:blipFill>
        <p:spPr>
          <a:xfrm>
            <a:off x="4887874" y="1702205"/>
            <a:ext cx="3422752" cy="2644765"/>
          </a:xfrm>
          <a:prstGeom prst="rect">
            <a:avLst/>
          </a:prstGeom>
        </p:spPr>
      </p:pic>
    </p:spTree>
    <p:extLst>
      <p:ext uri="{BB962C8B-B14F-4D97-AF65-F5344CB8AC3E}">
        <p14:creationId xmlns:p14="http://schemas.microsoft.com/office/powerpoint/2010/main" val="3620189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 : améliorations annuelles</a:t>
            </a:r>
          </a:p>
        </p:txBody>
      </p:sp>
      <p:pic>
        <p:nvPicPr>
          <p:cNvPr id="11" name="Picture 10">
            <a:extLst>
              <a:ext uri="{FF2B5EF4-FFF2-40B4-BE49-F238E27FC236}">
                <a16:creationId xmlns:a16="http://schemas.microsoft.com/office/drawing/2014/main" id="{8F7CBDF4-9C03-064A-840F-78BAD1942C10}"/>
              </a:ext>
            </a:extLst>
          </p:cNvPr>
          <p:cNvPicPr>
            <a:picLocks noChangeAspect="1"/>
          </p:cNvPicPr>
          <p:nvPr/>
        </p:nvPicPr>
        <p:blipFill>
          <a:blip r:embed="rId3"/>
          <a:stretch>
            <a:fillRect/>
          </a:stretch>
        </p:blipFill>
        <p:spPr>
          <a:xfrm>
            <a:off x="5250990" y="1037133"/>
            <a:ext cx="3803009" cy="3410635"/>
          </a:xfrm>
          <a:prstGeom prst="rect">
            <a:avLst/>
          </a:prstGeom>
        </p:spPr>
      </p:pic>
      <p:pic>
        <p:nvPicPr>
          <p:cNvPr id="5" name="Picture 4" descr="A close up of a map&#10;&#10;Description automatically generated">
            <a:extLst>
              <a:ext uri="{FF2B5EF4-FFF2-40B4-BE49-F238E27FC236}">
                <a16:creationId xmlns:a16="http://schemas.microsoft.com/office/drawing/2014/main" id="{982FD4EC-BCB0-4720-8665-9ECDC54135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4731"/>
          <a:stretch/>
        </p:blipFill>
        <p:spPr>
          <a:xfrm>
            <a:off x="304610" y="1037134"/>
            <a:ext cx="3389040" cy="3410634"/>
          </a:xfrm>
          <a:prstGeom prst="rect">
            <a:avLst/>
          </a:prstGeom>
        </p:spPr>
      </p:pic>
      <p:sp>
        <p:nvSpPr>
          <p:cNvPr id="6" name="Arrow: Right 5">
            <a:extLst>
              <a:ext uri="{FF2B5EF4-FFF2-40B4-BE49-F238E27FC236}">
                <a16:creationId xmlns:a16="http://schemas.microsoft.com/office/drawing/2014/main" id="{E9C77831-9A24-401C-BD3A-CB60FB7D8789}"/>
              </a:ext>
            </a:extLst>
          </p:cNvPr>
          <p:cNvSpPr/>
          <p:nvPr/>
        </p:nvSpPr>
        <p:spPr>
          <a:xfrm>
            <a:off x="4127500" y="2444750"/>
            <a:ext cx="889000" cy="44450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4375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23BB-9294-AF47-9FBA-69ECA85B7D1C}"/>
              </a:ext>
            </a:extLst>
          </p:cNvPr>
          <p:cNvSpPr>
            <a:spLocks noGrp="1"/>
          </p:cNvSpPr>
          <p:nvPr>
            <p:ph type="title"/>
          </p:nvPr>
        </p:nvSpPr>
        <p:spPr/>
        <p:txBody>
          <a:bodyPr/>
          <a:lstStyle/>
          <a:p>
            <a:r>
              <a:rPr lang="fr-FR" dirty="0"/>
              <a:t>Etude 2</a:t>
            </a:r>
          </a:p>
        </p:txBody>
      </p:sp>
      <p:sp>
        <p:nvSpPr>
          <p:cNvPr id="3" name="Text Placeholder 2">
            <a:extLst>
              <a:ext uri="{FF2B5EF4-FFF2-40B4-BE49-F238E27FC236}">
                <a16:creationId xmlns:a16="http://schemas.microsoft.com/office/drawing/2014/main" id="{24441E85-983F-9845-9CDC-37BA6D2D1F4E}"/>
              </a:ext>
            </a:extLst>
          </p:cNvPr>
          <p:cNvSpPr>
            <a:spLocks noGrp="1"/>
          </p:cNvSpPr>
          <p:nvPr>
            <p:ph type="body" sz="quarter" idx="11"/>
          </p:nvPr>
        </p:nvSpPr>
        <p:spPr/>
        <p:txBody>
          <a:bodyPr/>
          <a:lstStyle/>
          <a:p>
            <a:r>
              <a:rPr lang="fr-FR" dirty="0"/>
              <a:t>Fit avec paramètres (Maroc) : améliorations annuelles / corrélations</a:t>
            </a:r>
          </a:p>
        </p:txBody>
      </p:sp>
      <p:pic>
        <p:nvPicPr>
          <p:cNvPr id="11" name="Picture 10">
            <a:extLst>
              <a:ext uri="{FF2B5EF4-FFF2-40B4-BE49-F238E27FC236}">
                <a16:creationId xmlns:a16="http://schemas.microsoft.com/office/drawing/2014/main" id="{8F7CBDF4-9C03-064A-840F-78BAD1942C10}"/>
              </a:ext>
            </a:extLst>
          </p:cNvPr>
          <p:cNvPicPr>
            <a:picLocks noChangeAspect="1"/>
          </p:cNvPicPr>
          <p:nvPr/>
        </p:nvPicPr>
        <p:blipFill>
          <a:blip r:embed="rId3"/>
          <a:stretch>
            <a:fillRect/>
          </a:stretch>
        </p:blipFill>
        <p:spPr>
          <a:xfrm>
            <a:off x="5250990" y="1037133"/>
            <a:ext cx="3803009" cy="3410635"/>
          </a:xfrm>
          <a:prstGeom prst="rect">
            <a:avLst/>
          </a:prstGeom>
        </p:spPr>
      </p:pic>
      <p:pic>
        <p:nvPicPr>
          <p:cNvPr id="5" name="Picture 4" descr="A close up of a map&#10;&#10;Description automatically generated">
            <a:extLst>
              <a:ext uri="{FF2B5EF4-FFF2-40B4-BE49-F238E27FC236}">
                <a16:creationId xmlns:a16="http://schemas.microsoft.com/office/drawing/2014/main" id="{982FD4EC-BCB0-4720-8665-9ECDC54135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4731"/>
          <a:stretch/>
        </p:blipFill>
        <p:spPr>
          <a:xfrm>
            <a:off x="304610" y="1037134"/>
            <a:ext cx="3389040" cy="3410634"/>
          </a:xfrm>
          <a:prstGeom prst="rect">
            <a:avLst/>
          </a:prstGeom>
        </p:spPr>
      </p:pic>
      <p:sp>
        <p:nvSpPr>
          <p:cNvPr id="6" name="Arrow: Right 5">
            <a:extLst>
              <a:ext uri="{FF2B5EF4-FFF2-40B4-BE49-F238E27FC236}">
                <a16:creationId xmlns:a16="http://schemas.microsoft.com/office/drawing/2014/main" id="{E9C77831-9A24-401C-BD3A-CB60FB7D8789}"/>
              </a:ext>
            </a:extLst>
          </p:cNvPr>
          <p:cNvSpPr/>
          <p:nvPr/>
        </p:nvSpPr>
        <p:spPr>
          <a:xfrm>
            <a:off x="4127500" y="2444750"/>
            <a:ext cx="889000" cy="444500"/>
          </a:xfrm>
          <a:prstGeom prst="rightArrow">
            <a:avLst/>
          </a:prstGeom>
          <a:noFill/>
          <a:ln>
            <a:solidFill>
              <a:srgbClr val="00A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descr="A screenshot of a cell phone&#10;&#10;Description automatically generated">
            <a:extLst>
              <a:ext uri="{FF2B5EF4-FFF2-40B4-BE49-F238E27FC236}">
                <a16:creationId xmlns:a16="http://schemas.microsoft.com/office/drawing/2014/main" id="{04B2F34F-0498-4DFD-BCB8-D133E7D512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06" r="13530"/>
          <a:stretch/>
        </p:blipFill>
        <p:spPr>
          <a:xfrm>
            <a:off x="7108321" y="1580273"/>
            <a:ext cx="1945678" cy="3259975"/>
          </a:xfrm>
          <a:prstGeom prst="rect">
            <a:avLst/>
          </a:prstGeom>
          <a:ln>
            <a:noFill/>
          </a:ln>
          <a:effectLst>
            <a:outerShdw blurRad="190500" algn="tl" rotWithShape="0">
              <a:srgbClr val="000000">
                <a:alpha val="70000"/>
              </a:srgbClr>
            </a:outerShdw>
          </a:effectLst>
        </p:spPr>
      </p:pic>
      <p:pic>
        <p:nvPicPr>
          <p:cNvPr id="20" name="Picture 19" descr="A screenshot of a cell phone&#10;&#10;Description automatically generated">
            <a:extLst>
              <a:ext uri="{FF2B5EF4-FFF2-40B4-BE49-F238E27FC236}">
                <a16:creationId xmlns:a16="http://schemas.microsoft.com/office/drawing/2014/main" id="{E9BE7903-3BAD-4BD3-B2B2-205E49F4E72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973"/>
          <a:stretch/>
        </p:blipFill>
        <p:spPr>
          <a:xfrm>
            <a:off x="1861430" y="1580273"/>
            <a:ext cx="2031581" cy="325997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84503414"/>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16302</TotalTime>
  <Words>684</Words>
  <Application>Microsoft Office PowerPoint</Application>
  <PresentationFormat>On-screen Show (16:9)</PresentationFormat>
  <Paragraphs>126</Paragraphs>
  <Slides>29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Open Sans</vt:lpstr>
      <vt:lpstr>Source Sans Pro</vt:lpstr>
      <vt:lpstr>Wingdings</vt:lpstr>
      <vt:lpstr>Axa</vt:lpstr>
      <vt:lpstr>Sums of Smooth Exponentials</vt:lpstr>
      <vt:lpstr>PowerPoint Presentation</vt:lpstr>
      <vt:lpstr>Etude 1 </vt:lpstr>
      <vt:lpstr>Etude 1 </vt:lpstr>
      <vt:lpstr>PowerPoint Presentation</vt:lpstr>
      <vt:lpstr>Etude 2</vt:lpstr>
      <vt:lpstr>Etude 2</vt:lpstr>
      <vt:lpstr>Etude 2</vt:lpstr>
      <vt:lpstr>Etude 2</vt:lpstr>
      <vt:lpstr>Etude 2</vt:lpstr>
      <vt:lpstr>Etude 2</vt:lpstr>
      <vt:lpstr>PowerPoint Presentation</vt:lpstr>
      <vt:lpstr>Etude 2.2</vt:lpstr>
      <vt:lpstr>Etude 2.2</vt:lpstr>
      <vt:lpstr>Etude 2.2</vt:lpstr>
      <vt:lpstr>PowerPoint Presentation</vt:lpstr>
      <vt:lpstr>Etude 3 </vt:lpstr>
      <vt:lpstr>Etude 3 </vt:lpstr>
      <vt:lpstr>Etude 3 </vt:lpstr>
      <vt:lpstr>PowerPoint Presentation</vt:lpstr>
      <vt:lpstr>Etude 4</vt:lpstr>
      <vt:lpstr>Etude 4</vt:lpstr>
      <vt:lpstr>Etude 4</vt:lpstr>
      <vt:lpstr>Etude 4</vt:lpstr>
      <vt:lpstr>Etude 4</vt:lpstr>
      <vt:lpstr>PowerPoint Presentation</vt:lpstr>
      <vt:lpstr>Etude 5</vt:lpstr>
      <vt:lpstr>Etude 5</vt:lpstr>
      <vt:lpstr>Etude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RAHIS Erwan</cp:lastModifiedBy>
  <cp:revision>517</cp:revision>
  <cp:lastPrinted>2017-05-30T12:53:36Z</cp:lastPrinted>
  <dcterms:created xsi:type="dcterms:W3CDTF">2017-04-27T07:38:04Z</dcterms:created>
  <dcterms:modified xsi:type="dcterms:W3CDTF">2020-08-19T11:18:33Z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